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48" r:id="rId1"/>
  </p:sldMasterIdLst>
  <p:notesMasterIdLst>
    <p:notesMasterId r:id="rId28"/>
  </p:notesMasterIdLst>
  <p:handoutMasterIdLst>
    <p:handoutMasterId r:id="rId29"/>
  </p:handoutMasterIdLst>
  <p:sldIdLst>
    <p:sldId id="262" r:id="rId2"/>
    <p:sldId id="945" r:id="rId3"/>
    <p:sldId id="880" r:id="rId4"/>
    <p:sldId id="947" r:id="rId5"/>
    <p:sldId id="946" r:id="rId6"/>
    <p:sldId id="940" r:id="rId7"/>
    <p:sldId id="948" r:id="rId8"/>
    <p:sldId id="939" r:id="rId9"/>
    <p:sldId id="950" r:id="rId10"/>
    <p:sldId id="930" r:id="rId11"/>
    <p:sldId id="931" r:id="rId12"/>
    <p:sldId id="932" r:id="rId13"/>
    <p:sldId id="937" r:id="rId14"/>
    <p:sldId id="935" r:id="rId15"/>
    <p:sldId id="938" r:id="rId16"/>
    <p:sldId id="949" r:id="rId17"/>
    <p:sldId id="933" r:id="rId18"/>
    <p:sldId id="865" r:id="rId19"/>
    <p:sldId id="889" r:id="rId20"/>
    <p:sldId id="890" r:id="rId21"/>
    <p:sldId id="934" r:id="rId22"/>
    <p:sldId id="951" r:id="rId23"/>
    <p:sldId id="952" r:id="rId24"/>
    <p:sldId id="956" r:id="rId25"/>
    <p:sldId id="953" r:id="rId26"/>
    <p:sldId id="955" r:id="rId27"/>
  </p:sldIdLst>
  <p:sldSz cx="9144000" cy="5143500" type="screen16x9"/>
  <p:notesSz cx="68119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initials="T" lastIdx="2" clrIdx="0">
    <p:extLst>
      <p:ext uri="{19B8F6BF-5375-455C-9EA6-DF929625EA0E}">
        <p15:presenceInfo xmlns:p15="http://schemas.microsoft.com/office/powerpoint/2012/main" userId="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6444" autoAdjust="0"/>
  </p:normalViewPr>
  <p:slideViewPr>
    <p:cSldViewPr>
      <p:cViewPr varScale="1">
        <p:scale>
          <a:sx n="86" d="100"/>
          <a:sy n="86" d="100"/>
        </p:scale>
        <p:origin x="860"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josa\AppData\Roaming\Microsoft\Excel\datsh%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Arbeitsblatt5.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Arbeitsblatt6.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Arbeitsblatt7.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[Sträucher Abbildungen.xlsx]Tabelle2!PivotTable165</c:name>
    <c:fmtId val="-1"/>
  </c:pivotSource>
  <c:chart>
    <c:autoTitleDeleted val="1"/>
    <c:pivotFmts>
      <c:pivotFmt>
        <c:idx val="0"/>
      </c:pivotFmt>
      <c:pivotFmt>
        <c:idx val="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Tabelle2!$B$3</c:f>
              <c:strCache>
                <c:ptCount val="1"/>
                <c:pt idx="0">
                  <c:v>Ergebnis</c:v>
                </c:pt>
              </c:strCache>
            </c:strRef>
          </c:tx>
          <c:spPr>
            <a:solidFill>
              <a:schemeClr val="accent1"/>
            </a:solidFill>
            <a:ln>
              <a:noFill/>
            </a:ln>
            <a:effectLst/>
          </c:spPr>
          <c:invertIfNegative val="0"/>
          <c:dLbls>
            <c:delete val="1"/>
          </c:dLbls>
          <c:cat>
            <c:strRef>
              <c:f>Tabelle2!$A$4:$A$17</c:f>
              <c:strCache>
                <c:ptCount val="14"/>
                <c:pt idx="0">
                  <c:v>Alpenplatz</c:v>
                </c:pt>
                <c:pt idx="1">
                  <c:v>Bordeauxplatz</c:v>
                </c:pt>
                <c:pt idx="2">
                  <c:v>Edelweißplatz</c:v>
                </c:pt>
                <c:pt idx="3">
                  <c:v>Erich Mühsam-Platz</c:v>
                </c:pt>
                <c:pt idx="4">
                  <c:v>Fischmarktbrunnen</c:v>
                </c:pt>
                <c:pt idx="5">
                  <c:v>Genfer Platz</c:v>
                </c:pt>
                <c:pt idx="6">
                  <c:v>Hohenzollernplatz</c:v>
                </c:pt>
                <c:pt idx="7">
                  <c:v>Holzplatz </c:v>
                </c:pt>
                <c:pt idx="8">
                  <c:v>Isartorplatz</c:v>
                </c:pt>
                <c:pt idx="9">
                  <c:v>Pündterplatz </c:v>
                </c:pt>
                <c:pt idx="10">
                  <c:v>Rotkreuzplatz </c:v>
                </c:pt>
                <c:pt idx="11">
                  <c:v>Rundfunkplatz </c:v>
                </c:pt>
                <c:pt idx="12">
                  <c:v>Weissenburgerplatz</c:v>
                </c:pt>
                <c:pt idx="13">
                  <c:v>Wettersteinplatz</c:v>
                </c:pt>
              </c:strCache>
            </c:strRef>
          </c:cat>
          <c:val>
            <c:numRef>
              <c:f>Tabelle2!$B$4:$B$17</c:f>
              <c:numCache>
                <c:formatCode>General</c:formatCode>
                <c:ptCount val="14"/>
                <c:pt idx="0">
                  <c:v>5</c:v>
                </c:pt>
                <c:pt idx="1">
                  <c:v>538.79999999999995</c:v>
                </c:pt>
                <c:pt idx="2">
                  <c:v>13.9</c:v>
                </c:pt>
                <c:pt idx="3">
                  <c:v>61.7</c:v>
                </c:pt>
                <c:pt idx="4">
                  <c:v>39.9</c:v>
                </c:pt>
                <c:pt idx="5">
                  <c:v>72.400000000000006</c:v>
                </c:pt>
                <c:pt idx="6">
                  <c:v>45.9</c:v>
                </c:pt>
                <c:pt idx="7">
                  <c:v>72.900000000000006</c:v>
                </c:pt>
                <c:pt idx="8">
                  <c:v>3.2</c:v>
                </c:pt>
                <c:pt idx="9">
                  <c:v>221.09999999999997</c:v>
                </c:pt>
                <c:pt idx="10">
                  <c:v>503.6</c:v>
                </c:pt>
                <c:pt idx="11">
                  <c:v>102.89999999999999</c:v>
                </c:pt>
                <c:pt idx="12">
                  <c:v>39.9</c:v>
                </c:pt>
                <c:pt idx="13">
                  <c:v>102.10000000000001</c:v>
                </c:pt>
              </c:numCache>
            </c:numRef>
          </c:val>
          <c:extLst>
            <c:ext xmlns:c16="http://schemas.microsoft.com/office/drawing/2014/chart" uri="{C3380CC4-5D6E-409C-BE32-E72D297353CC}">
              <c16:uniqueId val="{00000000-6023-4188-BC70-B647F8184FAF}"/>
            </c:ext>
          </c:extLst>
        </c:ser>
        <c:dLbls>
          <c:dLblPos val="inEnd"/>
          <c:showLegendKey val="0"/>
          <c:showVal val="1"/>
          <c:showCatName val="0"/>
          <c:showSerName val="0"/>
          <c:showPercent val="0"/>
          <c:showBubbleSize val="0"/>
        </c:dLbls>
        <c:gapWidth val="82"/>
        <c:axId val="324703208"/>
        <c:axId val="324703592"/>
      </c:barChart>
      <c:catAx>
        <c:axId val="324703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24703592"/>
        <c:crosses val="autoZero"/>
        <c:auto val="1"/>
        <c:lblAlgn val="ctr"/>
        <c:lblOffset val="100"/>
        <c:noMultiLvlLbl val="0"/>
      </c:catAx>
      <c:valAx>
        <c:axId val="324703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Biomasse [kg]</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24703208"/>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Hecke</c:v>
          </c:tx>
          <c:spPr>
            <a:prstGeom prst="rect">
              <a:avLst/>
            </a:prstGeom>
            <a:solidFill>
              <a:schemeClr val="accent3"/>
            </a:solidFill>
            <a:ln>
              <a:noFill/>
            </a:ln>
            <a:effectLst/>
          </c:spPr>
          <c:invertIfNegative val="0"/>
          <c:dLbls>
            <c:spPr>
              <a:noFill/>
              <a:ln>
                <a:noFill/>
              </a:ln>
              <a:effectLst/>
            </c:spPr>
            <c:txPr>
              <a:bodyPr rot="0" vert="horz"/>
              <a:lstStyle/>
              <a:p>
                <a:pPr>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'Abb 3- 5'!$R$1</c:f>
              <c:strCache>
                <c:ptCount val="1"/>
                <c:pt idx="0">
                  <c:v>Kühlung  pro Tag (kWh)</c:v>
                </c:pt>
              </c:strCache>
            </c:strRef>
          </c:cat>
          <c:val>
            <c:numRef>
              <c:f>'Abb 3- 5'!$R$2</c:f>
              <c:numCache>
                <c:formatCode>0</c:formatCode>
                <c:ptCount val="1"/>
                <c:pt idx="0">
                  <c:v>2.3510924124966279</c:v>
                </c:pt>
              </c:numCache>
            </c:numRef>
          </c:val>
          <c:extLst>
            <c:ext xmlns:c16="http://schemas.microsoft.com/office/drawing/2014/chart" uri="{C3380CC4-5D6E-409C-BE32-E72D297353CC}">
              <c16:uniqueId val="{00000000-DFAD-45AA-B534-6426D10B8052}"/>
            </c:ext>
          </c:extLst>
        </c:ser>
        <c:ser>
          <c:idx val="2"/>
          <c:order val="1"/>
          <c:tx>
            <c:v>Kleinstrauch</c:v>
          </c:tx>
          <c:spPr>
            <a:prstGeom prst="rect">
              <a:avLst/>
            </a:prstGeom>
            <a:solidFill>
              <a:schemeClr val="accent5"/>
            </a:solidFill>
            <a:ln>
              <a:noFill/>
            </a:ln>
            <a:effectLst/>
          </c:spPr>
          <c:invertIfNegative val="0"/>
          <c:dLbls>
            <c:spPr>
              <a:noFill/>
              <a:ln>
                <a:noFill/>
              </a:ln>
              <a:effectLst/>
            </c:spPr>
            <c:txPr>
              <a:bodyPr rot="0" vert="horz"/>
              <a:lstStyle/>
              <a:p>
                <a:pPr>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'Abb 3- 5'!$R$1</c:f>
              <c:strCache>
                <c:ptCount val="1"/>
                <c:pt idx="0">
                  <c:v>Kühlung  pro Tag (kWh)</c:v>
                </c:pt>
              </c:strCache>
            </c:strRef>
          </c:cat>
          <c:val>
            <c:numRef>
              <c:f>'Abb 3- 5'!$R$3</c:f>
              <c:numCache>
                <c:formatCode>0</c:formatCode>
                <c:ptCount val="1"/>
                <c:pt idx="0">
                  <c:v>3.0694087096380223</c:v>
                </c:pt>
              </c:numCache>
            </c:numRef>
          </c:val>
          <c:extLst>
            <c:ext xmlns:c16="http://schemas.microsoft.com/office/drawing/2014/chart" uri="{C3380CC4-5D6E-409C-BE32-E72D297353CC}">
              <c16:uniqueId val="{00000001-DFAD-45AA-B534-6426D10B8052}"/>
            </c:ext>
          </c:extLst>
        </c:ser>
        <c:ser>
          <c:idx val="3"/>
          <c:order val="2"/>
          <c:tx>
            <c:v>Großstrauch</c:v>
          </c:tx>
          <c:spPr>
            <a:prstGeom prst="rect">
              <a:avLst/>
            </a:prstGeom>
            <a:solidFill>
              <a:schemeClr val="accent1">
                <a:lumMod val="60000"/>
              </a:schemeClr>
            </a:solidFill>
            <a:ln>
              <a:noFill/>
            </a:ln>
            <a:effectLst/>
          </c:spPr>
          <c:invertIfNegative val="0"/>
          <c:dPt>
            <c:idx val="0"/>
            <c:invertIfNegative val="0"/>
            <c:bubble3D val="0"/>
            <c:extLst>
              <c:ext xmlns:c16="http://schemas.microsoft.com/office/drawing/2014/chart" uri="{C3380CC4-5D6E-409C-BE32-E72D297353CC}">
                <c16:uniqueId val="{00000002-DFAD-45AA-B534-6426D10B8052}"/>
              </c:ext>
            </c:extLst>
          </c:dPt>
          <c:dLbls>
            <c:spPr>
              <a:noFill/>
              <a:ln>
                <a:noFill/>
              </a:ln>
              <a:effectLst/>
            </c:spPr>
            <c:txPr>
              <a:bodyPr rot="0" vert="horz"/>
              <a:lstStyle/>
              <a:p>
                <a:pPr>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'Abb 3- 5'!$R$1</c:f>
              <c:strCache>
                <c:ptCount val="1"/>
                <c:pt idx="0">
                  <c:v>Kühlung  pro Tag (kWh)</c:v>
                </c:pt>
              </c:strCache>
            </c:strRef>
          </c:cat>
          <c:val>
            <c:numRef>
              <c:f>'Abb 3- 5'!$R$4</c:f>
              <c:numCache>
                <c:formatCode>0</c:formatCode>
                <c:ptCount val="1"/>
                <c:pt idx="0">
                  <c:v>49.256503408111854</c:v>
                </c:pt>
              </c:numCache>
            </c:numRef>
          </c:val>
          <c:extLst>
            <c:ext xmlns:c16="http://schemas.microsoft.com/office/drawing/2014/chart" uri="{C3380CC4-5D6E-409C-BE32-E72D297353CC}">
              <c16:uniqueId val="{00000003-DFAD-45AA-B534-6426D10B8052}"/>
            </c:ext>
          </c:extLst>
        </c:ser>
        <c:dLbls>
          <c:dLblPos val="outEnd"/>
          <c:showLegendKey val="0"/>
          <c:showVal val="1"/>
          <c:showCatName val="0"/>
          <c:showSerName val="0"/>
          <c:showPercent val="0"/>
          <c:showBubbleSize val="0"/>
        </c:dLbls>
        <c:gapWidth val="235"/>
        <c:overlap val="-10"/>
        <c:axId val="324498976"/>
        <c:axId val="324498192"/>
      </c:barChart>
      <c:catAx>
        <c:axId val="324498976"/>
        <c:scaling>
          <c:orientation val="minMax"/>
        </c:scaling>
        <c:delete val="1"/>
        <c:axPos val="b"/>
        <c:numFmt formatCode="General" sourceLinked="1"/>
        <c:majorTickMark val="none"/>
        <c:minorTickMark val="none"/>
        <c:tickLblPos val="nextTo"/>
        <c:crossAx val="324498192"/>
        <c:crosses val="autoZero"/>
        <c:auto val="1"/>
        <c:lblAlgn val="ctr"/>
        <c:lblOffset val="100"/>
        <c:noMultiLvlLbl val="0"/>
      </c:catAx>
      <c:valAx>
        <c:axId val="324498192"/>
        <c:scaling>
          <c:orientation val="minMax"/>
          <c:max val="100"/>
          <c:min val="0"/>
        </c:scaling>
        <c:delete val="0"/>
        <c:axPos val="l"/>
        <c:majorGridlines>
          <c:spPr>
            <a:prstGeom prst="rect">
              <a:avLst/>
            </a:prstGeom>
            <a:ln w="9525" cap="flat" cmpd="sng" algn="ctr">
              <a:solidFill>
                <a:schemeClr val="tx1">
                  <a:lumMod val="15000"/>
                  <a:lumOff val="85000"/>
                </a:schemeClr>
              </a:solidFill>
              <a:round/>
            </a:ln>
            <a:effectLst/>
          </c:spPr>
        </c:majorGridlines>
        <c:title>
          <c:tx>
            <c:rich>
              <a:bodyPr rot="-5400000" vert="horz"/>
              <a:lstStyle/>
              <a:p>
                <a:pPr>
                  <a:defRPr/>
                </a:pPr>
                <a:r>
                  <a:rPr lang="de-DE" b="0" dirty="0"/>
                  <a:t>kWh</a:t>
                </a:r>
              </a:p>
            </c:rich>
          </c:tx>
          <c:layout>
            <c:manualLayout>
              <c:xMode val="edge"/>
              <c:yMode val="edge"/>
              <c:x val="3.2355234067073767E-2"/>
              <c:y val="0.32992506252692788"/>
            </c:manualLayout>
          </c:layout>
          <c:overlay val="0"/>
          <c:spPr>
            <a:prstGeom prst="rect">
              <a:avLst/>
            </a:prstGeom>
            <a:noFill/>
            <a:ln>
              <a:noFill/>
            </a:ln>
            <a:effectLst/>
          </c:spPr>
        </c:title>
        <c:numFmt formatCode="0" sourceLinked="0"/>
        <c:majorTickMark val="out"/>
        <c:minorTickMark val="none"/>
        <c:tickLblPos val="nextTo"/>
        <c:spPr>
          <a:prstGeom prst="rect">
            <a:avLst/>
          </a:prstGeom>
          <a:noFill/>
          <a:ln>
            <a:solidFill>
              <a:schemeClr val="tx1"/>
            </a:solidFill>
          </a:ln>
          <a:effectLst/>
        </c:spPr>
        <c:txPr>
          <a:bodyPr rot="-60000000" vert="horz"/>
          <a:lstStyle/>
          <a:p>
            <a:pPr>
              <a:defRPr/>
            </a:pPr>
            <a:endParaRPr lang="de-DE"/>
          </a:p>
        </c:txPr>
        <c:crossAx val="324498976"/>
        <c:crosses val="autoZero"/>
        <c:crossBetween val="between"/>
        <c:majorUnit val="20"/>
      </c:valAx>
      <c:spPr>
        <a:prstGeom prst="rect">
          <a:avLst/>
        </a:prstGeom>
        <a:noFill/>
        <a:ln>
          <a:solidFill>
            <a:schemeClr val="tx1"/>
          </a:solidFill>
        </a:ln>
        <a:effectLst/>
      </c:spPr>
    </c:plotArea>
    <c:plotVisOnly val="1"/>
    <c:dispBlanksAs val="gap"/>
    <c:showDLblsOverMax val="0"/>
  </c:chart>
  <c:spPr>
    <a:prstGeom prst="rect">
      <a:avLst/>
    </a:prstGeom>
    <a:solidFill>
      <a:schemeClr val="bg1"/>
    </a:solidFill>
    <a:ln w="9525" cap="flat" cmpd="sng" algn="ctr">
      <a:noFill/>
      <a:round/>
    </a:ln>
    <a:effectLst/>
  </c:spPr>
  <c:txPr>
    <a:bodyPr/>
    <a:lstStyle/>
    <a:p>
      <a:pPr>
        <a:defRPr sz="1200">
          <a:solidFill>
            <a:sysClr val="windowText" lastClr="000000"/>
          </a:solidFil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v>Baum</c:v>
          </c:tx>
          <c:spPr>
            <a:prstGeom prst="rect">
              <a:avLst/>
            </a:prstGeom>
            <a:solidFill>
              <a:srgbClr val="00B050"/>
            </a:solidFill>
            <a:ln>
              <a:noFill/>
            </a:ln>
            <a:effectLst/>
          </c:spPr>
          <c:invertIfNegative val="0"/>
          <c:dPt>
            <c:idx val="0"/>
            <c:invertIfNegative val="0"/>
            <c:bubble3D val="0"/>
            <c:extLst>
              <c:ext xmlns:c16="http://schemas.microsoft.com/office/drawing/2014/chart" uri="{C3380CC4-5D6E-409C-BE32-E72D297353CC}">
                <c16:uniqueId val="{00000001-8767-47C3-AA28-F3CF9B9A4518}"/>
              </c:ext>
            </c:extLst>
          </c:dPt>
          <c:dLbls>
            <c:dLbl>
              <c:idx val="0"/>
              <c:layout>
                <c:manualLayout>
                  <c:x val="1.5378521265916992E-2"/>
                  <c:y val="3.143889183439939E-3"/>
                </c:manualLayout>
              </c:layout>
              <c:spPr>
                <a:noFill/>
                <a:ln>
                  <a:noFill/>
                </a:ln>
                <a:effectLst/>
              </c:spPr>
              <c:txPr>
                <a:bodyPr rot="0" spcFirstLastPara="1" vertOverflow="ellipsis" vert="horz" wrap="square" anchor="ctr" anchorCtr="1"/>
                <a:lstStyle/>
                <a:p>
                  <a:pPr>
                    <a:defRPr sz="1200" b="0" i="0" u="none" strike="noStrike">
                      <a:solidFill>
                        <a:sysClr val="windowText" lastClr="000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184546079304154"/>
                      <c:h val="5.0252848490669397E-2"/>
                    </c:manualLayout>
                  </c15:layout>
                </c:ext>
                <c:ext xmlns:c16="http://schemas.microsoft.com/office/drawing/2014/chart" uri="{C3380CC4-5D6E-409C-BE32-E72D297353CC}">
                  <c16:uniqueId val="{00000001-8767-47C3-AA28-F3CF9B9A4518}"/>
                </c:ext>
              </c:extLst>
            </c:dLbl>
            <c:spPr>
              <a:noFill/>
              <a:ln>
                <a:noFill/>
              </a:ln>
              <a:effectLst/>
            </c:spPr>
            <c:txPr>
              <a:bodyPr rot="0" spcFirstLastPara="1" vertOverflow="ellipsis" vert="horz" wrap="square" anchor="ctr" anchorCtr="1"/>
              <a:lstStyle/>
              <a:p>
                <a:pPr>
                  <a:defRPr sz="900" b="0" i="0" u="none" strike="noStrike">
                    <a:solidFill>
                      <a:sysClr val="windowText" lastClr="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'Abb 3- 5'!$R$1</c:f>
              <c:strCache>
                <c:ptCount val="1"/>
                <c:pt idx="0">
                  <c:v>Kühlung  pro Tag (kWh)</c:v>
                </c:pt>
              </c:strCache>
            </c:strRef>
          </c:cat>
          <c:val>
            <c:numRef>
              <c:f>'Abb 3- 5'!$R$5</c:f>
              <c:numCache>
                <c:formatCode>0</c:formatCode>
                <c:ptCount val="1"/>
                <c:pt idx="0">
                  <c:v>360.1755042528265</c:v>
                </c:pt>
              </c:numCache>
            </c:numRef>
          </c:val>
          <c:extLst>
            <c:ext xmlns:c16="http://schemas.microsoft.com/office/drawing/2014/chart" uri="{C3380CC4-5D6E-409C-BE32-E72D297353CC}">
              <c16:uniqueId val="{00000002-8767-47C3-AA28-F3CF9B9A4518}"/>
            </c:ext>
          </c:extLst>
        </c:ser>
        <c:dLbls>
          <c:showLegendKey val="0"/>
          <c:showVal val="0"/>
          <c:showCatName val="0"/>
          <c:showSerName val="0"/>
          <c:showPercent val="0"/>
          <c:showBubbleSize val="0"/>
        </c:dLbls>
        <c:gapWidth val="150"/>
        <c:overlap val="51"/>
        <c:axId val="324499760"/>
        <c:axId val="324498584"/>
      </c:barChart>
      <c:catAx>
        <c:axId val="324499760"/>
        <c:scaling>
          <c:orientation val="minMax"/>
        </c:scaling>
        <c:delete val="1"/>
        <c:axPos val="b"/>
        <c:numFmt formatCode="General" sourceLinked="1"/>
        <c:majorTickMark val="none"/>
        <c:minorTickMark val="none"/>
        <c:tickLblPos val="nextTo"/>
        <c:crossAx val="324498584"/>
        <c:crosses val="autoZero"/>
        <c:auto val="1"/>
        <c:lblAlgn val="ctr"/>
        <c:lblOffset val="100"/>
        <c:noMultiLvlLbl val="0"/>
      </c:catAx>
      <c:valAx>
        <c:axId val="324498584"/>
        <c:scaling>
          <c:orientation val="minMax"/>
        </c:scaling>
        <c:delete val="0"/>
        <c:axPos val="l"/>
        <c:majorGridlines>
          <c:spPr>
            <a:prstGeom prst="rect">
              <a:avLst/>
            </a:prstGeom>
            <a:ln w="9525" cap="flat" cmpd="sng" algn="ctr">
              <a:solidFill>
                <a:schemeClr val="tx1">
                  <a:lumMod val="15000"/>
                  <a:lumOff val="85000"/>
                </a:schemeClr>
              </a:solidFill>
              <a:round/>
            </a:ln>
            <a:effectLst/>
          </c:spPr>
        </c:majorGridlines>
        <c:title>
          <c:tx>
            <c:rich>
              <a:bodyPr/>
              <a:lstStyle/>
              <a:p>
                <a:pPr>
                  <a:defRPr/>
                </a:pPr>
                <a:r>
                  <a:rPr lang="de-DE" b="0" dirty="0"/>
                  <a:t>kWh</a:t>
                </a:r>
              </a:p>
            </c:rich>
          </c:tx>
          <c:layout>
            <c:manualLayout>
              <c:xMode val="edge"/>
              <c:yMode val="edge"/>
              <c:x val="5.3368968676197441E-2"/>
              <c:y val="0.35088424566640042"/>
            </c:manualLayout>
          </c:layout>
          <c:overlay val="0"/>
        </c:title>
        <c:numFmt formatCode="0" sourceLinked="0"/>
        <c:majorTickMark val="out"/>
        <c:minorTickMark val="none"/>
        <c:tickLblPos val="nextTo"/>
        <c:spPr>
          <a:prstGeom prst="rect">
            <a:avLst/>
          </a:prstGeom>
          <a:noFill/>
          <a:ln>
            <a:solidFill>
              <a:schemeClr val="tx1"/>
            </a:solidFill>
          </a:ln>
          <a:effectLst/>
        </c:spPr>
        <c:txPr>
          <a:bodyPr rot="-60000000" spcFirstLastPara="1" vertOverflow="ellipsis" vert="horz" wrap="square" anchor="ctr" anchorCtr="1"/>
          <a:lstStyle/>
          <a:p>
            <a:pPr>
              <a:defRPr sz="1200" b="0" i="0" u="none" strike="noStrike">
                <a:solidFill>
                  <a:sysClr val="windowText" lastClr="000000"/>
                </a:solidFill>
                <a:latin typeface="Calibri"/>
                <a:ea typeface="Arial"/>
                <a:cs typeface="Arial"/>
              </a:defRPr>
            </a:pPr>
            <a:endParaRPr lang="de-DE"/>
          </a:p>
        </c:txPr>
        <c:crossAx val="324499760"/>
        <c:crosses val="autoZero"/>
        <c:crossBetween val="between"/>
      </c:valAx>
      <c:spPr>
        <a:prstGeom prst="rect">
          <a:avLst/>
        </a:prstGeom>
        <a:noFill/>
        <a:ln>
          <a:solidFill>
            <a:schemeClr val="tx1"/>
          </a:solidFill>
        </a:ln>
        <a:effectLst/>
      </c:spPr>
    </c:plotArea>
    <c:legend>
      <c:legendPos val="b"/>
      <c:legendEntry>
        <c:idx val="0"/>
        <c:txPr>
          <a:bodyPr rot="0" spcFirstLastPara="1" vertOverflow="ellipsis" vert="horz" wrap="square" anchor="ctr" anchorCtr="1"/>
          <a:lstStyle/>
          <a:p>
            <a:pPr>
              <a:defRPr sz="900" b="0" i="0" u="none" strike="noStrike">
                <a:solidFill>
                  <a:sysClr val="windowText" lastClr="000000"/>
                </a:solidFill>
                <a:latin typeface="+mn-lt"/>
                <a:ea typeface="+mn-ea"/>
                <a:cs typeface="+mn-cs"/>
              </a:defRPr>
            </a:pPr>
            <a:endParaRPr lang="de-DE"/>
          </a:p>
        </c:txPr>
      </c:legendEntry>
      <c:layout>
        <c:manualLayout>
          <c:xMode val="edge"/>
          <c:yMode val="edge"/>
          <c:x val="0.26482458041368684"/>
          <c:y val="0.89853573692509991"/>
          <c:w val="0.70276674131329919"/>
          <c:h val="7.4850823287807594E-2"/>
        </c:manualLayout>
      </c:layout>
      <c:overlay val="0"/>
      <c:spPr>
        <a:prstGeom prst="rect">
          <a:avLst/>
        </a:prstGeom>
        <a:noFill/>
        <a:ln>
          <a:noFill/>
        </a:ln>
        <a:effectLst/>
      </c:spPr>
      <c:txPr>
        <a:bodyPr rot="0" spcFirstLastPara="1" vertOverflow="ellipsis" vert="horz" wrap="square" anchor="ctr" anchorCtr="1"/>
        <a:lstStyle/>
        <a:p>
          <a:pPr>
            <a:defRPr sz="1200" b="0" i="0" u="none" strike="noStrike">
              <a:solidFill>
                <a:sysClr val="windowText" lastClr="000000"/>
              </a:solidFill>
              <a:latin typeface="+mn-lt"/>
              <a:ea typeface="+mn-ea"/>
              <a:cs typeface="+mn-cs"/>
            </a:defRPr>
          </a:pPr>
          <a:endParaRPr lang="de-DE"/>
        </a:p>
      </c:txPr>
    </c:legend>
    <c:plotVisOnly val="1"/>
    <c:dispBlanksAs val="gap"/>
    <c:showDLblsOverMax val="0"/>
  </c:chart>
  <c:spPr>
    <a:prstGeom prst="rect">
      <a:avLst/>
    </a:prstGeom>
    <a:solidFill>
      <a:schemeClr val="bg1"/>
    </a:solidFill>
    <a:ln w="9525" cap="flat" cmpd="sng" algn="ctr">
      <a:noFill/>
      <a:round/>
    </a:ln>
    <a:effectLst/>
  </c:spPr>
  <c:txPr>
    <a:bodyPr/>
    <a:lstStyle/>
    <a:p>
      <a:pPr>
        <a:defRPr sz="1200">
          <a:solidFill>
            <a:sysClr val="windowText" lastClr="000000"/>
          </a:solidFill>
        </a:defRPr>
      </a:pPr>
      <a:endParaRPr lang="de-D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bwMode="auto">
            <a:prstGeom prst="rect">
              <a:avLst/>
            </a:prstGeom>
            <a:ln w="25400" cap="rnd">
              <a:noFill/>
              <a:round/>
            </a:ln>
            <a:effectLst/>
          </c:spPr>
          <c:marker>
            <c:symbol val="x"/>
            <c:size val="4"/>
            <c:spPr bwMode="auto">
              <a:prstGeom prst="rect">
                <a:avLst/>
              </a:prstGeom>
              <a:noFill/>
              <a:ln w="9525">
                <a:solidFill>
                  <a:schemeClr val="tx1"/>
                </a:solidFill>
              </a:ln>
              <a:effectLst/>
            </c:spPr>
          </c:marker>
          <c:trendline>
            <c:spPr bwMode="auto">
              <a:ln w="19050" cap="rnd">
                <a:solidFill>
                  <a:schemeClr val="tx1"/>
                </a:solidFill>
                <a:prstDash val="solid"/>
              </a:ln>
              <a:effectLst/>
            </c:spPr>
            <c:trendlineType val="linear"/>
            <c:dispRSqr val="1"/>
            <c:dispEq val="1"/>
            <c:trendlineLbl>
              <c:layout>
                <c:manualLayout>
                  <c:x val="-0.25948795354060517"/>
                  <c:y val="2.1244885305872041E-2"/>
                </c:manualLayout>
              </c:layout>
              <c:numFmt formatCode="General" sourceLinked="0"/>
              <c:spPr>
                <a:noFill/>
                <a:ln>
                  <a:noFill/>
                </a:ln>
                <a:effectLst/>
              </c:spPr>
              <c:txPr>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rendlineLbl>
          </c:trendline>
          <c:xVal>
            <c:numRef>
              <c:f>'Baumbestände (2)'!$U$3:$U$27</c:f>
              <c:numCache>
                <c:formatCode>0</c:formatCode>
                <c:ptCount val="25"/>
                <c:pt idx="0">
                  <c:v>37.508369564483921</c:v>
                </c:pt>
                <c:pt idx="1">
                  <c:v>91.582124171144457</c:v>
                </c:pt>
                <c:pt idx="2">
                  <c:v>87.020345888260891</c:v>
                </c:pt>
                <c:pt idx="3">
                  <c:v>127.99536553211151</c:v>
                </c:pt>
                <c:pt idx="4">
                  <c:v>140.79303950688308</c:v>
                </c:pt>
                <c:pt idx="5">
                  <c:v>173.97011610845269</c:v>
                </c:pt>
                <c:pt idx="6">
                  <c:v>237.50096461450775</c:v>
                </c:pt>
                <c:pt idx="7">
                  <c:v>77.214031362582872</c:v>
                </c:pt>
                <c:pt idx="8">
                  <c:v>268.0649761300507</c:v>
                </c:pt>
                <c:pt idx="9">
                  <c:v>80.304477899099183</c:v>
                </c:pt>
                <c:pt idx="10">
                  <c:v>217.85126398391435</c:v>
                </c:pt>
                <c:pt idx="11">
                  <c:v>107.79215838994898</c:v>
                </c:pt>
                <c:pt idx="12">
                  <c:v>275.7396247043439</c:v>
                </c:pt>
                <c:pt idx="13">
                  <c:v>504.10042895257095</c:v>
                </c:pt>
                <c:pt idx="14">
                  <c:v>574.40760036483016</c:v>
                </c:pt>
                <c:pt idx="15">
                  <c:v>1419.4709692484246</c:v>
                </c:pt>
                <c:pt idx="16">
                  <c:v>392.085497787424</c:v>
                </c:pt>
                <c:pt idx="17">
                  <c:v>1011.8876574192028</c:v>
                </c:pt>
                <c:pt idx="18">
                  <c:v>554.52886208283496</c:v>
                </c:pt>
                <c:pt idx="19">
                  <c:v>746.5520683722209</c:v>
                </c:pt>
                <c:pt idx="20">
                  <c:v>181.52927092343032</c:v>
                </c:pt>
                <c:pt idx="21">
                  <c:v>1197.5073951363283</c:v>
                </c:pt>
                <c:pt idx="22">
                  <c:v>743.88463862996787</c:v>
                </c:pt>
                <c:pt idx="23">
                  <c:v>309.23225254986221</c:v>
                </c:pt>
                <c:pt idx="24">
                  <c:v>925.71439788782368</c:v>
                </c:pt>
              </c:numCache>
            </c:numRef>
          </c:xVal>
          <c:yVal>
            <c:numRef>
              <c:f>'Baumbestände (2)'!$R$3:$R$27</c:f>
              <c:numCache>
                <c:formatCode>0</c:formatCode>
                <c:ptCount val="25"/>
                <c:pt idx="0">
                  <c:v>40.853016889582904</c:v>
                </c:pt>
                <c:pt idx="1">
                  <c:v>70.292139873707754</c:v>
                </c:pt>
                <c:pt idx="2">
                  <c:v>19.72087537251582</c:v>
                </c:pt>
                <c:pt idx="3">
                  <c:v>34.33895580500382</c:v>
                </c:pt>
                <c:pt idx="4">
                  <c:v>52.853590030605801</c:v>
                </c:pt>
                <c:pt idx="5">
                  <c:v>122.6346758457169</c:v>
                </c:pt>
                <c:pt idx="6">
                  <c:v>143.10770209603965</c:v>
                </c:pt>
                <c:pt idx="7">
                  <c:v>10.503904741132601</c:v>
                </c:pt>
                <c:pt idx="8">
                  <c:v>140.55285634987285</c:v>
                </c:pt>
                <c:pt idx="9">
                  <c:v>74.668889195582068</c:v>
                </c:pt>
                <c:pt idx="10">
                  <c:v>137.13773685834047</c:v>
                </c:pt>
                <c:pt idx="11">
                  <c:v>76.157061952315601</c:v>
                </c:pt>
                <c:pt idx="12">
                  <c:v>180.87496015296611</c:v>
                </c:pt>
                <c:pt idx="13">
                  <c:v>156.40113746066277</c:v>
                </c:pt>
                <c:pt idx="14">
                  <c:v>247.83538742704178</c:v>
                </c:pt>
                <c:pt idx="15">
                  <c:v>769.06116100937254</c:v>
                </c:pt>
                <c:pt idx="16">
                  <c:v>285.123004199099</c:v>
                </c:pt>
                <c:pt idx="17">
                  <c:v>698.19191817720605</c:v>
                </c:pt>
                <c:pt idx="18">
                  <c:v>389.320436805795</c:v>
                </c:pt>
                <c:pt idx="19">
                  <c:v>212.14814311671293</c:v>
                </c:pt>
                <c:pt idx="20">
                  <c:v>118.08778813864222</c:v>
                </c:pt>
                <c:pt idx="21">
                  <c:v>489.77860964019351</c:v>
                </c:pt>
                <c:pt idx="22">
                  <c:v>533.68250850704612</c:v>
                </c:pt>
                <c:pt idx="23">
                  <c:v>197.17627409587357</c:v>
                </c:pt>
                <c:pt idx="24">
                  <c:v>436.9386051442126</c:v>
                </c:pt>
              </c:numCache>
            </c:numRef>
          </c:yVal>
          <c:smooth val="0"/>
          <c:extLst>
            <c:ext xmlns:c16="http://schemas.microsoft.com/office/drawing/2014/chart" uri="{C3380CC4-5D6E-409C-BE32-E72D297353CC}">
              <c16:uniqueId val="{00000000-1FA5-4A82-BE53-03344F7B32FE}"/>
            </c:ext>
          </c:extLst>
        </c:ser>
        <c:dLbls>
          <c:showLegendKey val="0"/>
          <c:showVal val="0"/>
          <c:showCatName val="0"/>
          <c:showSerName val="0"/>
          <c:showPercent val="0"/>
          <c:showBubbleSize val="0"/>
        </c:dLbls>
        <c:axId val="324500936"/>
        <c:axId val="324503680"/>
      </c:scatterChart>
      <c:valAx>
        <c:axId val="324500936"/>
        <c:scaling>
          <c:orientation val="minMax"/>
        </c:scaling>
        <c:delete val="0"/>
        <c:axPos val="b"/>
        <c:title>
          <c:tx>
            <c:rich>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r>
                  <a:rPr lang="de-DE"/>
                  <a:t>Transpiration [m³/Jahr]</a:t>
                </a:r>
              </a:p>
            </c:rich>
          </c:tx>
          <c:overlay val="0"/>
          <c:spPr>
            <a:noFill/>
            <a:ln>
              <a:noFill/>
            </a:ln>
            <a:effectLst/>
          </c:spPr>
          <c:txPr>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bwMode="auto">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baseline="0">
                <a:solidFill>
                  <a:sysClr val="windowText" lastClr="000000"/>
                </a:solidFill>
                <a:latin typeface="Calibri"/>
                <a:ea typeface="Arial"/>
                <a:cs typeface="Arial"/>
              </a:defRPr>
            </a:pPr>
            <a:endParaRPr lang="de-DE"/>
          </a:p>
        </c:txPr>
        <c:crossAx val="324503680"/>
        <c:crosses val="autoZero"/>
        <c:crossBetween val="midCat"/>
      </c:valAx>
      <c:valAx>
        <c:axId val="324503680"/>
        <c:scaling>
          <c:orientation val="minMax"/>
        </c:scaling>
        <c:delete val="0"/>
        <c:axPos val="l"/>
        <c:title>
          <c:tx>
            <c:rich>
              <a:bodyPr rot="-5400000" spcFirstLastPara="1" vertOverflow="ellipsis" vert="horz" wrap="square" anchor="ctr" anchorCtr="1"/>
              <a:lstStyle/>
              <a:p>
                <a:pPr>
                  <a:defRPr sz="800" b="0" i="0" u="none" strike="noStrike" baseline="0">
                    <a:solidFill>
                      <a:sysClr val="windowText" lastClr="000000"/>
                    </a:solidFill>
                    <a:latin typeface="+mn-lt"/>
                    <a:ea typeface="+mn-ea"/>
                    <a:cs typeface="+mn-cs"/>
                  </a:defRPr>
                </a:pPr>
                <a:r>
                  <a:rPr lang="de-DE"/>
                  <a:t>Biomassezuwachs [kg / Jahr]</a:t>
                </a:r>
              </a:p>
            </c:rich>
          </c:tx>
          <c:overlay val="0"/>
          <c:spPr>
            <a:noFill/>
            <a:ln>
              <a:noFill/>
            </a:ln>
            <a:effectLst/>
          </c:spPr>
          <c:txPr>
            <a:bodyPr rot="-540000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bwMode="auto">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baseline="0">
                <a:solidFill>
                  <a:sysClr val="windowText" lastClr="000000"/>
                </a:solidFill>
                <a:latin typeface="Calibri"/>
                <a:ea typeface="Arial"/>
                <a:cs typeface="Arial"/>
              </a:defRPr>
            </a:pPr>
            <a:endParaRPr lang="de-DE"/>
          </a:p>
        </c:txPr>
        <c:crossAx val="324500936"/>
        <c:crosses val="autoZero"/>
        <c:crossBetween val="midCat"/>
      </c:valAx>
      <c:spPr>
        <a:noFill/>
        <a:ln>
          <a:noFill/>
        </a:ln>
        <a:effectLst/>
      </c:spPr>
    </c:plotArea>
    <c:plotVisOnly val="1"/>
    <c:dispBlanksAs val="gap"/>
    <c:showDLblsOverMax val="0"/>
  </c:chart>
  <c:spPr bwMode="auto">
    <a:prstGeom prst="rect">
      <a:avLst/>
    </a:prstGeom>
    <a:solidFill>
      <a:schemeClr val="bg1"/>
    </a:solidFill>
    <a:ln w="9525" cap="flat" cmpd="sng" algn="ctr">
      <a:noFill/>
      <a:round/>
    </a:ln>
    <a:effectLst/>
  </c:spPr>
  <c:txPr>
    <a:bodyPr/>
    <a:lstStyle/>
    <a:p>
      <a:pPr>
        <a:defRPr sz="800">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1757015193488649"/>
          <c:y val="7.5477529091535822E-2"/>
          <c:w val="0.70078667050162224"/>
          <c:h val="0.74283914371634707"/>
        </c:manualLayout>
      </c:layout>
      <c:scatterChart>
        <c:scatterStyle val="lineMarker"/>
        <c:varyColors val="0"/>
        <c:ser>
          <c:idx val="0"/>
          <c:order val="0"/>
          <c:spPr bwMode="auto">
            <a:prstGeom prst="rect">
              <a:avLst/>
            </a:prstGeom>
            <a:ln w="25400" cap="rnd">
              <a:noFill/>
              <a:round/>
            </a:ln>
            <a:effectLst/>
          </c:spPr>
          <c:marker>
            <c:symbol val="x"/>
            <c:size val="4"/>
            <c:spPr bwMode="auto">
              <a:prstGeom prst="rect">
                <a:avLst/>
              </a:prstGeom>
              <a:noFill/>
              <a:ln w="9525">
                <a:solidFill>
                  <a:schemeClr val="tx1"/>
                </a:solidFill>
              </a:ln>
              <a:effectLst/>
            </c:spPr>
          </c:marker>
          <c:trendline>
            <c:spPr bwMode="auto">
              <a:ln w="19050" cap="rnd">
                <a:solidFill>
                  <a:schemeClr val="tx1"/>
                </a:solidFill>
                <a:prstDash val="solid"/>
              </a:ln>
              <a:effectLst/>
            </c:spPr>
            <c:trendlineType val="linear"/>
            <c:dispRSqr val="1"/>
            <c:dispEq val="1"/>
            <c:trendlineLbl>
              <c:layout>
                <c:manualLayout>
                  <c:x val="9.0289993288827669E-2"/>
                  <c:y val="-0.18090755290360669"/>
                </c:manualLayout>
              </c:layout>
              <c:numFmt formatCode="General" sourceLinked="0"/>
              <c:spPr>
                <a:noFill/>
                <a:ln>
                  <a:noFill/>
                </a:ln>
                <a:effectLst/>
              </c:spPr>
              <c:txPr>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rendlineLbl>
          </c:trendline>
          <c:xVal>
            <c:numRef>
              <c:f>'Baumbestände (2)'!$U$3:$U$27</c:f>
              <c:numCache>
                <c:formatCode>0</c:formatCode>
                <c:ptCount val="25"/>
                <c:pt idx="0">
                  <c:v>37.508369564483921</c:v>
                </c:pt>
                <c:pt idx="1">
                  <c:v>91.582124171144457</c:v>
                </c:pt>
                <c:pt idx="2">
                  <c:v>87.020345888260891</c:v>
                </c:pt>
                <c:pt idx="3">
                  <c:v>127.99536553211151</c:v>
                </c:pt>
                <c:pt idx="4">
                  <c:v>140.79303950688308</c:v>
                </c:pt>
                <c:pt idx="5">
                  <c:v>173.97011610845269</c:v>
                </c:pt>
                <c:pt idx="6">
                  <c:v>237.50096461450775</c:v>
                </c:pt>
                <c:pt idx="7">
                  <c:v>77.214031362582872</c:v>
                </c:pt>
                <c:pt idx="8">
                  <c:v>268.0649761300507</c:v>
                </c:pt>
                <c:pt idx="9">
                  <c:v>80.304477899099183</c:v>
                </c:pt>
                <c:pt idx="10">
                  <c:v>217.85126398391435</c:v>
                </c:pt>
                <c:pt idx="11">
                  <c:v>107.79215838994898</c:v>
                </c:pt>
                <c:pt idx="12">
                  <c:v>275.7396247043439</c:v>
                </c:pt>
                <c:pt idx="13">
                  <c:v>504.10042895257095</c:v>
                </c:pt>
                <c:pt idx="14">
                  <c:v>574.40760036483016</c:v>
                </c:pt>
                <c:pt idx="15">
                  <c:v>1419.4709692484246</c:v>
                </c:pt>
                <c:pt idx="16">
                  <c:v>392.085497787424</c:v>
                </c:pt>
                <c:pt idx="17">
                  <c:v>1011.8876574192028</c:v>
                </c:pt>
                <c:pt idx="18">
                  <c:v>554.52886208283496</c:v>
                </c:pt>
                <c:pt idx="19">
                  <c:v>746.5520683722209</c:v>
                </c:pt>
                <c:pt idx="20">
                  <c:v>181.52927092343032</c:v>
                </c:pt>
                <c:pt idx="21">
                  <c:v>1197.5073951363283</c:v>
                </c:pt>
                <c:pt idx="22">
                  <c:v>743.88463862996787</c:v>
                </c:pt>
                <c:pt idx="23">
                  <c:v>309.23225254986221</c:v>
                </c:pt>
                <c:pt idx="24">
                  <c:v>925.71439788782368</c:v>
                </c:pt>
              </c:numCache>
            </c:numRef>
          </c:xVal>
          <c:yVal>
            <c:numRef>
              <c:f>'Baumbestände (2)'!$W$3:$W$27</c:f>
              <c:numCache>
                <c:formatCode>0</c:formatCode>
                <c:ptCount val="25"/>
                <c:pt idx="0">
                  <c:v>816.78730096270306</c:v>
                </c:pt>
                <c:pt idx="1">
                  <c:v>858.43904801493363</c:v>
                </c:pt>
                <c:pt idx="2">
                  <c:v>796.29099624221294</c:v>
                </c:pt>
                <c:pt idx="3">
                  <c:v>616.42772890763365</c:v>
                </c:pt>
                <c:pt idx="4">
                  <c:v>824.11974157609188</c:v>
                </c:pt>
                <c:pt idx="5">
                  <c:v>675.06403943384714</c:v>
                </c:pt>
                <c:pt idx="6">
                  <c:v>824.54940964609489</c:v>
                </c:pt>
                <c:pt idx="7">
                  <c:v>848.76663213712254</c:v>
                </c:pt>
                <c:pt idx="8">
                  <c:v>678.12294803703014</c:v>
                </c:pt>
                <c:pt idx="9">
                  <c:v>664.38084472031051</c:v>
                </c:pt>
                <c:pt idx="10">
                  <c:v>513.92821053180148</c:v>
                </c:pt>
                <c:pt idx="11">
                  <c:v>755.43393710663133</c:v>
                </c:pt>
                <c:pt idx="12">
                  <c:v>704.79396970455605</c:v>
                </c:pt>
                <c:pt idx="13">
                  <c:v>791.21910357167792</c:v>
                </c:pt>
                <c:pt idx="14">
                  <c:v>567.9414302355824</c:v>
                </c:pt>
                <c:pt idx="15">
                  <c:v>535.24660023999297</c:v>
                </c:pt>
                <c:pt idx="16">
                  <c:v>490.0357496863399</c:v>
                </c:pt>
                <c:pt idx="17">
                  <c:v>587.99851816614353</c:v>
                </c:pt>
                <c:pt idx="18">
                  <c:v>583.37215508585609</c:v>
                </c:pt>
                <c:pt idx="19">
                  <c:v>802.78741311353178</c:v>
                </c:pt>
                <c:pt idx="20">
                  <c:v>856.78233274561387</c:v>
                </c:pt>
                <c:pt idx="21">
                  <c:v>533.53985947682793</c:v>
                </c:pt>
                <c:pt idx="22">
                  <c:v>637.86895907336407</c:v>
                </c:pt>
                <c:pt idx="23">
                  <c:v>804.74298505340585</c:v>
                </c:pt>
                <c:pt idx="24">
                  <c:v>648.13835699712865</c:v>
                </c:pt>
              </c:numCache>
            </c:numRef>
          </c:yVal>
          <c:smooth val="0"/>
          <c:extLst>
            <c:ext xmlns:c16="http://schemas.microsoft.com/office/drawing/2014/chart" uri="{C3380CC4-5D6E-409C-BE32-E72D297353CC}">
              <c16:uniqueId val="{00000000-A025-41AE-BC28-98509ED44C55}"/>
            </c:ext>
          </c:extLst>
        </c:ser>
        <c:dLbls>
          <c:showLegendKey val="0"/>
          <c:showVal val="0"/>
          <c:showCatName val="0"/>
          <c:showSerName val="0"/>
          <c:showPercent val="0"/>
          <c:showBubbleSize val="0"/>
        </c:dLbls>
        <c:axId val="324502112"/>
        <c:axId val="324504072"/>
      </c:scatterChart>
      <c:valAx>
        <c:axId val="324502112"/>
        <c:scaling>
          <c:orientation val="minMax"/>
        </c:scaling>
        <c:delete val="0"/>
        <c:axPos val="b"/>
        <c:title>
          <c:tx>
            <c:rich>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r>
                  <a:rPr lang="de-DE"/>
                  <a:t>Transpiration [m³/Jahr]</a:t>
                </a:r>
              </a:p>
            </c:rich>
          </c:tx>
          <c:layout>
            <c:manualLayout>
              <c:xMode val="edge"/>
              <c:yMode val="edge"/>
              <c:x val="0.39343045190242387"/>
              <c:y val="0.90557741300273775"/>
            </c:manualLayout>
          </c:layout>
          <c:overlay val="0"/>
          <c:spPr>
            <a:prstGeom prst="rect">
              <a:avLst/>
            </a:prstGeom>
            <a:noFill/>
            <a:ln>
              <a:noFill/>
              <a:miter/>
            </a:ln>
            <a:effectLst/>
          </c:spPr>
          <c:txPr>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bwMode="auto">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baseline="0">
                <a:solidFill>
                  <a:sysClr val="windowText" lastClr="000000"/>
                </a:solidFill>
                <a:latin typeface="Calibri"/>
                <a:ea typeface="Arial"/>
                <a:cs typeface="Arial"/>
              </a:defRPr>
            </a:pPr>
            <a:endParaRPr lang="de-DE"/>
          </a:p>
        </c:txPr>
        <c:crossAx val="324504072"/>
        <c:crosses val="autoZero"/>
        <c:crossBetween val="midCat"/>
      </c:valAx>
      <c:valAx>
        <c:axId val="324504072"/>
        <c:scaling>
          <c:orientation val="minMax"/>
        </c:scaling>
        <c:delete val="0"/>
        <c:axPos val="l"/>
        <c:title>
          <c:tx>
            <c:rich>
              <a:bodyPr rot="-5400000" spcFirstLastPara="1" vertOverflow="ellipsis" vert="horz" wrap="square" anchor="ctr" anchorCtr="1"/>
              <a:lstStyle/>
              <a:p>
                <a:pPr>
                  <a:defRPr sz="800" b="0" i="0" u="none" strike="noStrike" baseline="0">
                    <a:solidFill>
                      <a:sysClr val="windowText" lastClr="000000"/>
                    </a:solidFill>
                    <a:latin typeface="+mn-lt"/>
                    <a:ea typeface="+mn-ea"/>
                    <a:cs typeface="+mn-cs"/>
                  </a:defRPr>
                </a:pPr>
                <a:r>
                  <a:rPr lang="de-DE"/>
                  <a:t>Abfluss [mm]</a:t>
                </a:r>
              </a:p>
            </c:rich>
          </c:tx>
          <c:overlay val="0"/>
          <c:spPr>
            <a:noFill/>
            <a:ln>
              <a:noFill/>
            </a:ln>
            <a:effectLst/>
          </c:spPr>
          <c:txPr>
            <a:bodyPr rot="-540000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bwMode="auto">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baseline="0">
                <a:solidFill>
                  <a:sysClr val="windowText" lastClr="000000"/>
                </a:solidFill>
                <a:latin typeface="Calibri"/>
                <a:ea typeface="Arial"/>
                <a:cs typeface="Arial"/>
              </a:defRPr>
            </a:pPr>
            <a:endParaRPr lang="de-DE"/>
          </a:p>
        </c:txPr>
        <c:crossAx val="324502112"/>
        <c:crosses val="autoZero"/>
        <c:crossBetween val="midCat"/>
      </c:valAx>
      <c:spPr>
        <a:noFill/>
        <a:ln>
          <a:noFill/>
        </a:ln>
        <a:effectLst/>
      </c:spPr>
    </c:plotArea>
    <c:plotVisOnly val="1"/>
    <c:dispBlanksAs val="gap"/>
    <c:showDLblsOverMax val="0"/>
  </c:chart>
  <c:spPr bwMode="auto">
    <a:prstGeom prst="rect">
      <a:avLst/>
    </a:prstGeom>
    <a:solidFill>
      <a:schemeClr val="bg1"/>
    </a:solidFill>
    <a:ln w="9525" cap="flat" cmpd="sng" algn="ctr">
      <a:noFill/>
      <a:round/>
    </a:ln>
    <a:effectLst/>
  </c:spPr>
  <c:txPr>
    <a:bodyPr/>
    <a:lstStyle/>
    <a:p>
      <a:pPr>
        <a:defRPr sz="800">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bwMode="auto">
            <a:prstGeom prst="rect">
              <a:avLst/>
            </a:prstGeom>
            <a:ln w="25400" cap="rnd">
              <a:noFill/>
              <a:round/>
            </a:ln>
            <a:effectLst/>
          </c:spPr>
          <c:marker>
            <c:symbol val="x"/>
            <c:size val="4"/>
            <c:spPr bwMode="auto">
              <a:prstGeom prst="rect">
                <a:avLst/>
              </a:prstGeom>
              <a:noFill/>
              <a:ln w="9525">
                <a:solidFill>
                  <a:schemeClr val="tx1"/>
                </a:solidFill>
              </a:ln>
              <a:effectLst/>
            </c:spPr>
          </c:marker>
          <c:trendline>
            <c:spPr bwMode="auto">
              <a:ln w="19050" cap="rnd">
                <a:solidFill>
                  <a:schemeClr val="tx1"/>
                </a:solidFill>
                <a:prstDash val="solid"/>
              </a:ln>
              <a:effectLst/>
            </c:spPr>
            <c:trendlineType val="linear"/>
            <c:dispRSqr val="1"/>
            <c:dispEq val="1"/>
            <c:trendlineLbl>
              <c:layout>
                <c:manualLayout>
                  <c:x val="-8.2403779527559048E-2"/>
                  <c:y val="0.10694303466999119"/>
                </c:manualLayout>
              </c:layout>
              <c:numFmt formatCode="General" sourceLinked="0"/>
              <c:spPr>
                <a:noFill/>
                <a:ln>
                  <a:noFill/>
                </a:ln>
                <a:effectLst/>
              </c:spPr>
              <c:txPr>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rendlineLbl>
          </c:trendline>
          <c:xVal>
            <c:numRef>
              <c:f>'Baumbestände (2)'!$U$3:$U$27</c:f>
              <c:numCache>
                <c:formatCode>0</c:formatCode>
                <c:ptCount val="25"/>
                <c:pt idx="0">
                  <c:v>37.508369564483921</c:v>
                </c:pt>
                <c:pt idx="1">
                  <c:v>91.582124171144457</c:v>
                </c:pt>
                <c:pt idx="2">
                  <c:v>87.020345888260891</c:v>
                </c:pt>
                <c:pt idx="3">
                  <c:v>127.99536553211151</c:v>
                </c:pt>
                <c:pt idx="4">
                  <c:v>140.79303950688308</c:v>
                </c:pt>
                <c:pt idx="5">
                  <c:v>173.97011610845269</c:v>
                </c:pt>
                <c:pt idx="6">
                  <c:v>237.50096461450775</c:v>
                </c:pt>
                <c:pt idx="7">
                  <c:v>77.214031362582872</c:v>
                </c:pt>
                <c:pt idx="8">
                  <c:v>268.0649761300507</c:v>
                </c:pt>
                <c:pt idx="9">
                  <c:v>80.304477899099183</c:v>
                </c:pt>
                <c:pt idx="10">
                  <c:v>217.85126398391435</c:v>
                </c:pt>
                <c:pt idx="11">
                  <c:v>107.79215838994898</c:v>
                </c:pt>
                <c:pt idx="12">
                  <c:v>275.7396247043439</c:v>
                </c:pt>
                <c:pt idx="13">
                  <c:v>504.10042895257095</c:v>
                </c:pt>
                <c:pt idx="14">
                  <c:v>574.40760036483016</c:v>
                </c:pt>
                <c:pt idx="15">
                  <c:v>1419.4709692484246</c:v>
                </c:pt>
                <c:pt idx="16">
                  <c:v>392.085497787424</c:v>
                </c:pt>
                <c:pt idx="17">
                  <c:v>1011.8876574192028</c:v>
                </c:pt>
                <c:pt idx="18">
                  <c:v>554.52886208283496</c:v>
                </c:pt>
                <c:pt idx="19">
                  <c:v>746.5520683722209</c:v>
                </c:pt>
                <c:pt idx="20">
                  <c:v>181.52927092343032</c:v>
                </c:pt>
                <c:pt idx="21">
                  <c:v>1197.5073951363283</c:v>
                </c:pt>
                <c:pt idx="22">
                  <c:v>743.88463862996787</c:v>
                </c:pt>
                <c:pt idx="23">
                  <c:v>309.23225254986221</c:v>
                </c:pt>
                <c:pt idx="24">
                  <c:v>925.71439788782368</c:v>
                </c:pt>
              </c:numCache>
            </c:numRef>
          </c:xVal>
          <c:yVal>
            <c:numRef>
              <c:f>'Baumbestände (2)'!$N$3:$N$27</c:f>
              <c:numCache>
                <c:formatCode>0</c:formatCode>
                <c:ptCount val="25"/>
                <c:pt idx="0">
                  <c:v>24.066671236761515</c:v>
                </c:pt>
                <c:pt idx="1">
                  <c:v>59.030887655600161</c:v>
                </c:pt>
                <c:pt idx="2">
                  <c:v>26.367465317347627</c:v>
                </c:pt>
                <c:pt idx="3">
                  <c:v>55.42873148888313</c:v>
                </c:pt>
                <c:pt idx="4">
                  <c:v>61.704631766543244</c:v>
                </c:pt>
                <c:pt idx="5">
                  <c:v>95.234273914265856</c:v>
                </c:pt>
                <c:pt idx="6">
                  <c:v>132.77170771799447</c:v>
                </c:pt>
                <c:pt idx="7">
                  <c:v>24.814314790429691</c:v>
                </c:pt>
                <c:pt idx="8">
                  <c:v>159.09114654917641</c:v>
                </c:pt>
                <c:pt idx="9">
                  <c:v>58.520676161230426</c:v>
                </c:pt>
                <c:pt idx="10">
                  <c:v>100.66086524634494</c:v>
                </c:pt>
                <c:pt idx="11">
                  <c:v>68.446781221798702</c:v>
                </c:pt>
                <c:pt idx="12">
                  <c:v>150.02150220704323</c:v>
                </c:pt>
                <c:pt idx="13">
                  <c:v>210.14638220858475</c:v>
                </c:pt>
                <c:pt idx="14">
                  <c:v>215.55504171315297</c:v>
                </c:pt>
                <c:pt idx="15">
                  <c:v>612.84707338136786</c:v>
                </c:pt>
                <c:pt idx="16">
                  <c:v>185.31204784212795</c:v>
                </c:pt>
                <c:pt idx="17">
                  <c:v>597.23811374090155</c:v>
                </c:pt>
                <c:pt idx="18">
                  <c:v>274.75743334716577</c:v>
                </c:pt>
                <c:pt idx="19">
                  <c:v>361.63967892033321</c:v>
                </c:pt>
                <c:pt idx="20">
                  <c:v>117.91639458610625</c:v>
                </c:pt>
                <c:pt idx="21">
                  <c:v>389.06461351007829</c:v>
                </c:pt>
                <c:pt idx="22">
                  <c:v>370.82858915073086</c:v>
                </c:pt>
                <c:pt idx="23">
                  <c:v>208.15705658012939</c:v>
                </c:pt>
                <c:pt idx="24">
                  <c:v>373.91414000833771</c:v>
                </c:pt>
              </c:numCache>
            </c:numRef>
          </c:yVal>
          <c:smooth val="0"/>
          <c:extLst>
            <c:ext xmlns:c16="http://schemas.microsoft.com/office/drawing/2014/chart" uri="{C3380CC4-5D6E-409C-BE32-E72D297353CC}">
              <c16:uniqueId val="{00000000-13BB-40D2-8DA0-4F35C24522A5}"/>
            </c:ext>
          </c:extLst>
        </c:ser>
        <c:dLbls>
          <c:showLegendKey val="0"/>
          <c:showVal val="0"/>
          <c:showCatName val="0"/>
          <c:showSerName val="0"/>
          <c:showPercent val="0"/>
          <c:showBubbleSize val="0"/>
        </c:dLbls>
        <c:axId val="324505248"/>
        <c:axId val="324497800"/>
      </c:scatterChart>
      <c:valAx>
        <c:axId val="324505248"/>
        <c:scaling>
          <c:orientation val="minMax"/>
        </c:scaling>
        <c:delete val="0"/>
        <c:axPos val="b"/>
        <c:title>
          <c:tx>
            <c:rich>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r>
                  <a:rPr lang="de-DE"/>
                  <a:t>Transpiration [m³/Jahr]</a:t>
                </a:r>
              </a:p>
            </c:rich>
          </c:tx>
          <c:overlay val="0"/>
          <c:spPr>
            <a:noFill/>
            <a:ln>
              <a:noFill/>
            </a:ln>
            <a:effectLst/>
          </c:spPr>
          <c:txPr>
            <a:bodyPr rot="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bwMode="auto">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baseline="0">
                <a:solidFill>
                  <a:sysClr val="windowText" lastClr="000000"/>
                </a:solidFill>
                <a:latin typeface="Calibri"/>
                <a:ea typeface="Arial"/>
                <a:cs typeface="Arial"/>
              </a:defRPr>
            </a:pPr>
            <a:endParaRPr lang="de-DE"/>
          </a:p>
        </c:txPr>
        <c:crossAx val="324497800"/>
        <c:crosses val="autoZero"/>
        <c:crossBetween val="midCat"/>
      </c:valAx>
      <c:valAx>
        <c:axId val="324497800"/>
        <c:scaling>
          <c:orientation val="minMax"/>
        </c:scaling>
        <c:delete val="0"/>
        <c:axPos val="l"/>
        <c:title>
          <c:tx>
            <c:rich>
              <a:bodyPr rot="-5400000" spcFirstLastPara="1" vertOverflow="ellipsis" vert="horz" wrap="square" anchor="ctr" anchorCtr="1"/>
              <a:lstStyle/>
              <a:p>
                <a:pPr>
                  <a:defRPr sz="800" b="0" i="0" u="none" strike="noStrike" baseline="0">
                    <a:solidFill>
                      <a:sysClr val="windowText" lastClr="000000"/>
                    </a:solidFill>
                    <a:latin typeface="+mn-lt"/>
                    <a:ea typeface="+mn-ea"/>
                    <a:cs typeface="+mn-cs"/>
                  </a:defRPr>
                </a:pPr>
                <a:r>
                  <a:rPr lang="de-DE"/>
                  <a:t>C-Fixierung [kg C]</a:t>
                </a:r>
              </a:p>
            </c:rich>
          </c:tx>
          <c:overlay val="0"/>
          <c:spPr>
            <a:noFill/>
            <a:ln>
              <a:noFill/>
            </a:ln>
            <a:effectLst/>
          </c:spPr>
          <c:txPr>
            <a:bodyPr rot="-5400000" spcFirstLastPara="1" vertOverflow="ellipsis" vert="horz" wrap="square" anchor="ctr" anchorCtr="1"/>
            <a:lstStyle/>
            <a:p>
              <a:pPr>
                <a:defRPr sz="800" b="0" i="0" u="none" strike="noStrike"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bwMode="auto">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baseline="0">
                <a:solidFill>
                  <a:sysClr val="windowText" lastClr="000000"/>
                </a:solidFill>
                <a:latin typeface="Calibri"/>
                <a:ea typeface="Arial"/>
                <a:cs typeface="Arial"/>
              </a:defRPr>
            </a:pPr>
            <a:endParaRPr lang="de-DE"/>
          </a:p>
        </c:txPr>
        <c:crossAx val="324505248"/>
        <c:crosses val="autoZero"/>
        <c:crossBetween val="midCat"/>
      </c:valAx>
      <c:spPr>
        <a:noFill/>
        <a:ln>
          <a:noFill/>
        </a:ln>
        <a:effectLst/>
      </c:spPr>
    </c:plotArea>
    <c:plotVisOnly val="1"/>
    <c:dispBlanksAs val="gap"/>
    <c:showDLblsOverMax val="0"/>
  </c:chart>
  <c:spPr bwMode="auto">
    <a:prstGeom prst="rect">
      <a:avLst/>
    </a:prstGeom>
    <a:solidFill>
      <a:schemeClr val="bg1"/>
    </a:solidFill>
    <a:ln w="9525" cap="flat" cmpd="sng" algn="ctr">
      <a:noFill/>
      <a:round/>
    </a:ln>
    <a:effectLst/>
  </c:spPr>
  <c:txPr>
    <a:bodyPr/>
    <a:lstStyle/>
    <a:p>
      <a:pPr>
        <a:defRPr sz="800">
          <a:solidFill>
            <a:sysClr val="windowText" lastClr="000000"/>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66204771703657"/>
          <c:y val="4.8610316272848252E-2"/>
          <c:w val="0.65291966920016919"/>
          <c:h val="0.6443185344025153"/>
        </c:manualLayout>
      </c:layout>
      <c:barChart>
        <c:barDir val="col"/>
        <c:grouping val="clustered"/>
        <c:varyColors val="0"/>
        <c:ser>
          <c:idx val="0"/>
          <c:order val="0"/>
          <c:tx>
            <c:strRef>
              <c:f>Platzversiegelung!$N$5</c:f>
              <c:strCache>
                <c:ptCount val="1"/>
                <c:pt idx="0">
                  <c:v>wenig versiegelt</c:v>
                </c:pt>
              </c:strCache>
            </c:strRef>
          </c:tx>
          <c:spPr>
            <a:prstGeom prst="rect">
              <a:avLst/>
            </a:prstGeom>
            <a:solidFill>
              <a:srgbClr val="00B050"/>
            </a:solidFill>
            <a:ln>
              <a:noFill/>
            </a:ln>
            <a:effectLst/>
          </c:spPr>
          <c:invertIfNegative val="0"/>
          <c:cat>
            <c:strRef>
              <c:f>Platzversiegelung!$O$4</c:f>
              <c:strCache>
                <c:ptCount val="1"/>
                <c:pt idx="0">
                  <c:v>1991-2020</c:v>
                </c:pt>
              </c:strCache>
            </c:strRef>
          </c:cat>
          <c:val>
            <c:numRef>
              <c:f>Platzversiegelung!$O$5</c:f>
              <c:numCache>
                <c:formatCode>0</c:formatCode>
                <c:ptCount val="1"/>
                <c:pt idx="0">
                  <c:v>270.11111111111109</c:v>
                </c:pt>
              </c:numCache>
            </c:numRef>
          </c:val>
          <c:extLst>
            <c:ext xmlns:c16="http://schemas.microsoft.com/office/drawing/2014/chart" uri="{C3380CC4-5D6E-409C-BE32-E72D297353CC}">
              <c16:uniqueId val="{00000000-9CCB-498E-A45B-24975DC81BA5}"/>
            </c:ext>
          </c:extLst>
        </c:ser>
        <c:ser>
          <c:idx val="1"/>
          <c:order val="1"/>
          <c:tx>
            <c:strRef>
              <c:f>Platzversiegelung!$N$6</c:f>
              <c:strCache>
                <c:ptCount val="1"/>
                <c:pt idx="0">
                  <c:v>hoch versiegelt</c:v>
                </c:pt>
              </c:strCache>
            </c:strRef>
          </c:tx>
          <c:spPr>
            <a:prstGeom prst="rect">
              <a:avLst/>
            </a:prstGeom>
            <a:solidFill>
              <a:srgbClr val="92D050"/>
            </a:solidFill>
            <a:ln>
              <a:noFill/>
              <a:miter/>
            </a:ln>
            <a:effectLst/>
          </c:spPr>
          <c:invertIfNegative val="0"/>
          <c:cat>
            <c:strRef>
              <c:f>Platzversiegelung!$O$4</c:f>
              <c:strCache>
                <c:ptCount val="1"/>
                <c:pt idx="0">
                  <c:v>1991-2020</c:v>
                </c:pt>
              </c:strCache>
            </c:strRef>
          </c:cat>
          <c:val>
            <c:numRef>
              <c:f>Platzversiegelung!$O$6</c:f>
              <c:numCache>
                <c:formatCode>0</c:formatCode>
                <c:ptCount val="1"/>
                <c:pt idx="0">
                  <c:v>220.21428571428572</c:v>
                </c:pt>
              </c:numCache>
            </c:numRef>
          </c:val>
          <c:extLst>
            <c:ext xmlns:c16="http://schemas.microsoft.com/office/drawing/2014/chart" uri="{C3380CC4-5D6E-409C-BE32-E72D297353CC}">
              <c16:uniqueId val="{00000001-9CCB-498E-A45B-24975DC81BA5}"/>
            </c:ext>
          </c:extLst>
        </c:ser>
        <c:dLbls>
          <c:showLegendKey val="0"/>
          <c:showVal val="0"/>
          <c:showCatName val="0"/>
          <c:showSerName val="0"/>
          <c:showPercent val="0"/>
          <c:showBubbleSize val="0"/>
        </c:dLbls>
        <c:gapWidth val="100"/>
        <c:overlap val="30"/>
        <c:axId val="446335688"/>
        <c:axId val="446334512"/>
      </c:barChart>
      <c:catAx>
        <c:axId val="446335688"/>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2">
                <a:lumMod val="15000"/>
                <a:lumOff val="85000"/>
              </a:schemeClr>
            </a:solidFill>
            <a:round/>
          </a:ln>
          <a:effectLst/>
        </c:spPr>
        <c:txPr>
          <a:bodyPr rot="-60000000" vert="horz"/>
          <a:lstStyle/>
          <a:p>
            <a:pPr>
              <a:defRPr/>
            </a:pPr>
            <a:endParaRPr lang="de-DE"/>
          </a:p>
        </c:txPr>
        <c:crossAx val="446334512"/>
        <c:crosses val="autoZero"/>
        <c:auto val="1"/>
        <c:lblAlgn val="ctr"/>
        <c:lblOffset val="100"/>
        <c:noMultiLvlLbl val="0"/>
      </c:catAx>
      <c:valAx>
        <c:axId val="446334512"/>
        <c:scaling>
          <c:orientation val="minMax"/>
          <c:max val="350"/>
        </c:scaling>
        <c:delete val="0"/>
        <c:axPos val="l"/>
        <c:majorGridlines>
          <c:spPr>
            <a:prstGeom prst="rect">
              <a:avLst/>
            </a:prstGeom>
            <a:ln w="9525" cap="flat" cmpd="sng" algn="ctr">
              <a:solidFill>
                <a:schemeClr val="tx2">
                  <a:lumMod val="15000"/>
                  <a:lumOff val="85000"/>
                </a:schemeClr>
              </a:solidFill>
              <a:round/>
            </a:ln>
            <a:effectLst/>
          </c:spPr>
        </c:majorGridlines>
        <c:title>
          <c:tx>
            <c:rich>
              <a:bodyPr rot="-5400000" vert="horz"/>
              <a:lstStyle/>
              <a:p>
                <a:pPr>
                  <a:defRPr/>
                </a:pPr>
                <a:r>
                  <a:rPr lang="de-DE"/>
                  <a:t>Biomassenzuwachs [kg]</a:t>
                </a:r>
              </a:p>
            </c:rich>
          </c:tx>
          <c:overlay val="0"/>
          <c:spPr>
            <a:prstGeom prst="rect">
              <a:avLst/>
            </a:prstGeom>
            <a:noFill/>
            <a:ln>
              <a:noFill/>
            </a:ln>
            <a:effectLst/>
          </c:spPr>
        </c:title>
        <c:numFmt formatCode="0" sourceLinked="1"/>
        <c:majorTickMark val="none"/>
        <c:minorTickMark val="none"/>
        <c:tickLblPos val="nextTo"/>
        <c:spPr>
          <a:prstGeom prst="rect">
            <a:avLst/>
          </a:prstGeom>
          <a:noFill/>
          <a:ln>
            <a:noFill/>
          </a:ln>
          <a:effectLst/>
        </c:spPr>
        <c:txPr>
          <a:bodyPr rot="-60000000" vert="horz"/>
          <a:lstStyle/>
          <a:p>
            <a:pPr>
              <a:defRPr/>
            </a:pPr>
            <a:endParaRPr lang="de-DE"/>
          </a:p>
        </c:txPr>
        <c:crossAx val="446335688"/>
        <c:crosses val="autoZero"/>
        <c:crossBetween val="between"/>
      </c:valAx>
      <c:spPr>
        <a:prstGeom prst="rect">
          <a:avLst/>
        </a:prstGeom>
        <a:noFill/>
        <a:ln>
          <a:noFill/>
        </a:ln>
        <a:effectLst/>
      </c:spPr>
    </c:plotArea>
    <c:legend>
      <c:legendPos val="b"/>
      <c:layout>
        <c:manualLayout>
          <c:xMode val="edge"/>
          <c:yMode val="edge"/>
          <c:x val="8.8448128071190624E-2"/>
          <c:y val="0.8318345554544041"/>
          <c:w val="0.89999974050844778"/>
          <c:h val="8.6678125467070669E-2"/>
        </c:manualLayout>
      </c:layout>
      <c:overlay val="0"/>
      <c:spPr>
        <a:prstGeom prst="rect">
          <a:avLst/>
        </a:prstGeom>
        <a:noFill/>
        <a:ln>
          <a:noFill/>
        </a:ln>
        <a:effectLst/>
      </c:spPr>
      <c:txPr>
        <a:bodyPr rot="0" vert="horz"/>
        <a:lstStyle/>
        <a:p>
          <a:pPr>
            <a:defRPr/>
          </a:pPr>
          <a:endParaRPr lang="de-DE"/>
        </a:p>
      </c:txPr>
    </c:legend>
    <c:plotVisOnly val="1"/>
    <c:dispBlanksAs val="gap"/>
    <c:showDLblsOverMax val="0"/>
  </c:chart>
  <c:spPr>
    <a:prstGeom prst="rect">
      <a:avLst/>
    </a:prstGeom>
    <a:solidFill>
      <a:schemeClr val="bg1"/>
    </a:solidFill>
    <a:ln w="9525" cap="flat" cmpd="sng" algn="ctr">
      <a:noFill/>
      <a:round/>
    </a:ln>
    <a:effectLst/>
  </c:spPr>
  <c:txPr>
    <a:bodyPr/>
    <a:lstStyle/>
    <a:p>
      <a:pPr>
        <a:defRPr sz="1000">
          <a:solidFill>
            <a:sysClr val="windowText" lastClr="000000"/>
          </a:solidFill>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Platzversiegelung!$N$5</c:f>
              <c:strCache>
                <c:ptCount val="1"/>
                <c:pt idx="0">
                  <c:v>wenig versiegelt</c:v>
                </c:pt>
              </c:strCache>
            </c:strRef>
          </c:tx>
          <c:spPr>
            <a:prstGeom prst="rect">
              <a:avLst/>
            </a:prstGeom>
            <a:solidFill>
              <a:srgbClr val="00B050"/>
            </a:solidFill>
            <a:ln>
              <a:noFill/>
            </a:ln>
            <a:effectLst/>
          </c:spPr>
          <c:invertIfNegative val="0"/>
          <c:cat>
            <c:strRef>
              <c:f>Platzversiegelung!$R$4:$S$4</c:f>
              <c:strCache>
                <c:ptCount val="2"/>
                <c:pt idx="0">
                  <c:v>RCP 8.5 2041-2050</c:v>
                </c:pt>
                <c:pt idx="1">
                  <c:v>RCP 8.5 2081-2090</c:v>
                </c:pt>
              </c:strCache>
            </c:strRef>
          </c:cat>
          <c:val>
            <c:numRef>
              <c:f>Platzversiegelung!$R$5:$S$5</c:f>
              <c:numCache>
                <c:formatCode>0</c:formatCode>
                <c:ptCount val="2"/>
                <c:pt idx="0">
                  <c:v>294.44444444444446</c:v>
                </c:pt>
                <c:pt idx="1">
                  <c:v>196.11111111111111</c:v>
                </c:pt>
              </c:numCache>
            </c:numRef>
          </c:val>
          <c:extLst>
            <c:ext xmlns:c16="http://schemas.microsoft.com/office/drawing/2014/chart" uri="{C3380CC4-5D6E-409C-BE32-E72D297353CC}">
              <c16:uniqueId val="{00000000-F51D-4B2A-AF1B-565443C01074}"/>
            </c:ext>
          </c:extLst>
        </c:ser>
        <c:ser>
          <c:idx val="1"/>
          <c:order val="1"/>
          <c:tx>
            <c:strRef>
              <c:f>Platzversiegelung!$N$6</c:f>
              <c:strCache>
                <c:ptCount val="1"/>
                <c:pt idx="0">
                  <c:v>hoch versiegelt</c:v>
                </c:pt>
              </c:strCache>
            </c:strRef>
          </c:tx>
          <c:spPr>
            <a:prstGeom prst="rect">
              <a:avLst/>
            </a:prstGeom>
            <a:solidFill>
              <a:srgbClr val="92D050"/>
            </a:solidFill>
            <a:ln>
              <a:noFill/>
              <a:miter/>
            </a:ln>
            <a:effectLst/>
          </c:spPr>
          <c:invertIfNegative val="0"/>
          <c:cat>
            <c:strRef>
              <c:f>Platzversiegelung!$R$4:$S$4</c:f>
              <c:strCache>
                <c:ptCount val="2"/>
                <c:pt idx="0">
                  <c:v>RCP 8.5 2041-2050</c:v>
                </c:pt>
                <c:pt idx="1">
                  <c:v>RCP 8.5 2081-2090</c:v>
                </c:pt>
              </c:strCache>
            </c:strRef>
          </c:cat>
          <c:val>
            <c:numRef>
              <c:f>Platzversiegelung!$R$6:$S$6</c:f>
              <c:numCache>
                <c:formatCode>0</c:formatCode>
                <c:ptCount val="2"/>
                <c:pt idx="0">
                  <c:v>217.75714285714287</c:v>
                </c:pt>
                <c:pt idx="1">
                  <c:v>172.38571428571427</c:v>
                </c:pt>
              </c:numCache>
            </c:numRef>
          </c:val>
          <c:extLst>
            <c:ext xmlns:c16="http://schemas.microsoft.com/office/drawing/2014/chart" uri="{C3380CC4-5D6E-409C-BE32-E72D297353CC}">
              <c16:uniqueId val="{00000001-F51D-4B2A-AF1B-565443C01074}"/>
            </c:ext>
          </c:extLst>
        </c:ser>
        <c:dLbls>
          <c:showLegendKey val="0"/>
          <c:showVal val="0"/>
          <c:showCatName val="0"/>
          <c:showSerName val="0"/>
          <c:showPercent val="0"/>
          <c:showBubbleSize val="0"/>
        </c:dLbls>
        <c:gapWidth val="100"/>
        <c:overlap val="30"/>
        <c:axId val="446332552"/>
        <c:axId val="446337256"/>
      </c:barChart>
      <c:catAx>
        <c:axId val="446332552"/>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2">
                <a:lumMod val="15000"/>
                <a:lumOff val="85000"/>
              </a:schemeClr>
            </a:solidFill>
            <a:round/>
          </a:ln>
          <a:effectLst/>
        </c:spPr>
        <c:txPr>
          <a:bodyPr rot="-60000000" vert="horz"/>
          <a:lstStyle/>
          <a:p>
            <a:pPr>
              <a:defRPr/>
            </a:pPr>
            <a:endParaRPr lang="de-DE"/>
          </a:p>
        </c:txPr>
        <c:crossAx val="446337256"/>
        <c:crosses val="autoZero"/>
        <c:auto val="1"/>
        <c:lblAlgn val="ctr"/>
        <c:lblOffset val="100"/>
        <c:noMultiLvlLbl val="0"/>
      </c:catAx>
      <c:valAx>
        <c:axId val="446337256"/>
        <c:scaling>
          <c:orientation val="minMax"/>
        </c:scaling>
        <c:delete val="0"/>
        <c:axPos val="l"/>
        <c:majorGridlines>
          <c:spPr>
            <a:prstGeom prst="rect">
              <a:avLst/>
            </a:prstGeom>
            <a:ln w="9525" cap="flat" cmpd="sng" algn="ctr">
              <a:solidFill>
                <a:schemeClr val="tx2">
                  <a:lumMod val="15000"/>
                  <a:lumOff val="85000"/>
                </a:schemeClr>
              </a:solidFill>
              <a:round/>
            </a:ln>
            <a:effectLst/>
          </c:spPr>
        </c:majorGridlines>
        <c:title>
          <c:tx>
            <c:rich>
              <a:bodyPr rot="-5400000" vert="horz"/>
              <a:lstStyle/>
              <a:p>
                <a:pPr>
                  <a:defRPr/>
                </a:pPr>
                <a:r>
                  <a:rPr lang="de-DE"/>
                  <a:t>Biomassenzuwachs [kg]</a:t>
                </a:r>
              </a:p>
            </c:rich>
          </c:tx>
          <c:overlay val="0"/>
          <c:spPr>
            <a:prstGeom prst="rect">
              <a:avLst/>
            </a:prstGeom>
            <a:noFill/>
            <a:ln>
              <a:noFill/>
            </a:ln>
            <a:effectLst/>
          </c:spPr>
        </c:title>
        <c:numFmt formatCode="0" sourceLinked="1"/>
        <c:majorTickMark val="none"/>
        <c:minorTickMark val="none"/>
        <c:tickLblPos val="nextTo"/>
        <c:spPr>
          <a:prstGeom prst="rect">
            <a:avLst/>
          </a:prstGeom>
          <a:noFill/>
          <a:ln>
            <a:noFill/>
          </a:ln>
          <a:effectLst/>
        </c:spPr>
        <c:txPr>
          <a:bodyPr rot="-60000000" vert="horz"/>
          <a:lstStyle/>
          <a:p>
            <a:pPr>
              <a:defRPr/>
            </a:pPr>
            <a:endParaRPr lang="de-DE"/>
          </a:p>
        </c:txPr>
        <c:crossAx val="446332552"/>
        <c:crosses val="autoZero"/>
        <c:crossBetween val="between"/>
      </c:valAx>
      <c:spPr>
        <a:prstGeom prst="rect">
          <a:avLst/>
        </a:prstGeom>
        <a:noFill/>
        <a:ln>
          <a:noFill/>
        </a:ln>
        <a:effectLst/>
      </c:spPr>
    </c:plotArea>
    <c:legend>
      <c:legendPos val="b"/>
      <c:overlay val="0"/>
      <c:spPr>
        <a:prstGeom prst="rect">
          <a:avLst/>
        </a:prstGeom>
        <a:noFill/>
        <a:ln>
          <a:noFill/>
        </a:ln>
        <a:effectLst/>
      </c:spPr>
      <c:txPr>
        <a:bodyPr rot="0" vert="horz"/>
        <a:lstStyle/>
        <a:p>
          <a:pPr>
            <a:defRPr/>
          </a:pPr>
          <a:endParaRPr lang="de-DE"/>
        </a:p>
      </c:txPr>
    </c:legend>
    <c:plotVisOnly val="1"/>
    <c:dispBlanksAs val="gap"/>
    <c:showDLblsOverMax val="0"/>
  </c:chart>
  <c:spPr>
    <a:prstGeom prst="rect">
      <a:avLst/>
    </a:prstGeom>
    <a:solidFill>
      <a:schemeClr val="bg1"/>
    </a:solidFill>
    <a:ln w="9525" cap="flat" cmpd="sng" algn="ctr">
      <a:noFill/>
      <a:round/>
    </a:ln>
    <a:effectLst/>
  </c:spPr>
  <c:txPr>
    <a:bodyPr/>
    <a:lstStyle/>
    <a:p>
      <a:pPr>
        <a:defRPr sz="1000">
          <a:solidFill>
            <a:sysClr val="windowText" lastClr="000000"/>
          </a:solidFill>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Platzversiegelung!$N$5</c:f>
              <c:strCache>
                <c:ptCount val="1"/>
                <c:pt idx="0">
                  <c:v>wenig versiegelt</c:v>
                </c:pt>
              </c:strCache>
            </c:strRef>
          </c:tx>
          <c:spPr>
            <a:prstGeom prst="rect">
              <a:avLst/>
            </a:prstGeom>
            <a:solidFill>
              <a:srgbClr val="00B050"/>
            </a:solidFill>
            <a:ln>
              <a:noFill/>
            </a:ln>
            <a:effectLst/>
          </c:spPr>
          <c:invertIfNegative val="0"/>
          <c:cat>
            <c:strRef>
              <c:f>Platzversiegelung!$P$4:$Q$4</c:f>
              <c:strCache>
                <c:ptCount val="2"/>
                <c:pt idx="0">
                  <c:v>RCP 2.6 2041-2050</c:v>
                </c:pt>
                <c:pt idx="1">
                  <c:v>RCP 2.6 2081-2090</c:v>
                </c:pt>
              </c:strCache>
            </c:strRef>
          </c:cat>
          <c:val>
            <c:numRef>
              <c:f>Platzversiegelung!$P$5:$Q$5</c:f>
              <c:numCache>
                <c:formatCode>0</c:formatCode>
                <c:ptCount val="2"/>
                <c:pt idx="0">
                  <c:v>242.33333333333334</c:v>
                </c:pt>
                <c:pt idx="1">
                  <c:v>266.22222222222223</c:v>
                </c:pt>
              </c:numCache>
            </c:numRef>
          </c:val>
          <c:extLst>
            <c:ext xmlns:c16="http://schemas.microsoft.com/office/drawing/2014/chart" uri="{C3380CC4-5D6E-409C-BE32-E72D297353CC}">
              <c16:uniqueId val="{00000000-3161-4533-896D-D1E255E28DFF}"/>
            </c:ext>
          </c:extLst>
        </c:ser>
        <c:ser>
          <c:idx val="1"/>
          <c:order val="1"/>
          <c:tx>
            <c:strRef>
              <c:f>Platzversiegelung!$N$6</c:f>
              <c:strCache>
                <c:ptCount val="1"/>
                <c:pt idx="0">
                  <c:v>hoch versiegelt</c:v>
                </c:pt>
              </c:strCache>
            </c:strRef>
          </c:tx>
          <c:spPr>
            <a:prstGeom prst="rect">
              <a:avLst/>
            </a:prstGeom>
            <a:solidFill>
              <a:srgbClr val="92D050"/>
            </a:solidFill>
            <a:ln>
              <a:noFill/>
              <a:miter/>
            </a:ln>
            <a:effectLst/>
          </c:spPr>
          <c:invertIfNegative val="0"/>
          <c:cat>
            <c:strRef>
              <c:f>Platzversiegelung!$P$4:$Q$4</c:f>
              <c:strCache>
                <c:ptCount val="2"/>
                <c:pt idx="0">
                  <c:v>RCP 2.6 2041-2050</c:v>
                </c:pt>
                <c:pt idx="1">
                  <c:v>RCP 2.6 2081-2090</c:v>
                </c:pt>
              </c:strCache>
            </c:strRef>
          </c:cat>
          <c:val>
            <c:numRef>
              <c:f>Platzversiegelung!$P$6:$Q$6</c:f>
              <c:numCache>
                <c:formatCode>0</c:formatCode>
                <c:ptCount val="2"/>
                <c:pt idx="0">
                  <c:v>191.78571428571428</c:v>
                </c:pt>
                <c:pt idx="1">
                  <c:v>187.2</c:v>
                </c:pt>
              </c:numCache>
            </c:numRef>
          </c:val>
          <c:extLst>
            <c:ext xmlns:c16="http://schemas.microsoft.com/office/drawing/2014/chart" uri="{C3380CC4-5D6E-409C-BE32-E72D297353CC}">
              <c16:uniqueId val="{00000001-3161-4533-896D-D1E255E28DFF}"/>
            </c:ext>
          </c:extLst>
        </c:ser>
        <c:dLbls>
          <c:showLegendKey val="0"/>
          <c:showVal val="0"/>
          <c:showCatName val="0"/>
          <c:showSerName val="0"/>
          <c:showPercent val="0"/>
          <c:showBubbleSize val="0"/>
        </c:dLbls>
        <c:gapWidth val="100"/>
        <c:overlap val="30"/>
        <c:axId val="446335296"/>
        <c:axId val="446332944"/>
      </c:barChart>
      <c:catAx>
        <c:axId val="446335296"/>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2">
                <a:lumMod val="15000"/>
                <a:lumOff val="85000"/>
              </a:schemeClr>
            </a:solidFill>
            <a:round/>
          </a:ln>
          <a:effectLst/>
        </c:spPr>
        <c:txPr>
          <a:bodyPr rot="-60000000" vert="horz"/>
          <a:lstStyle/>
          <a:p>
            <a:pPr>
              <a:defRPr/>
            </a:pPr>
            <a:endParaRPr lang="de-DE"/>
          </a:p>
        </c:txPr>
        <c:crossAx val="446332944"/>
        <c:crosses val="autoZero"/>
        <c:auto val="1"/>
        <c:lblAlgn val="ctr"/>
        <c:lblOffset val="100"/>
        <c:noMultiLvlLbl val="0"/>
      </c:catAx>
      <c:valAx>
        <c:axId val="446332944"/>
        <c:scaling>
          <c:orientation val="minMax"/>
          <c:max val="350"/>
          <c:min val="0"/>
        </c:scaling>
        <c:delete val="0"/>
        <c:axPos val="l"/>
        <c:majorGridlines>
          <c:spPr>
            <a:prstGeom prst="rect">
              <a:avLst/>
            </a:prstGeom>
            <a:ln w="9525" cap="flat" cmpd="sng" algn="ctr">
              <a:solidFill>
                <a:schemeClr val="tx2">
                  <a:lumMod val="15000"/>
                  <a:lumOff val="85000"/>
                </a:schemeClr>
              </a:solidFill>
              <a:round/>
            </a:ln>
            <a:effectLst/>
          </c:spPr>
        </c:majorGridlines>
        <c:title>
          <c:tx>
            <c:rich>
              <a:bodyPr rot="-5400000" vert="horz"/>
              <a:lstStyle/>
              <a:p>
                <a:pPr>
                  <a:defRPr/>
                </a:pPr>
                <a:r>
                  <a:rPr lang="de-DE"/>
                  <a:t>Biomassenzuwachs [kg]</a:t>
                </a:r>
              </a:p>
            </c:rich>
          </c:tx>
          <c:overlay val="0"/>
          <c:spPr>
            <a:prstGeom prst="rect">
              <a:avLst/>
            </a:prstGeom>
            <a:noFill/>
            <a:ln>
              <a:noFill/>
            </a:ln>
            <a:effectLst/>
          </c:spPr>
        </c:title>
        <c:numFmt formatCode="0" sourceLinked="1"/>
        <c:majorTickMark val="none"/>
        <c:minorTickMark val="none"/>
        <c:tickLblPos val="nextTo"/>
        <c:spPr>
          <a:prstGeom prst="rect">
            <a:avLst/>
          </a:prstGeom>
          <a:noFill/>
          <a:ln>
            <a:noFill/>
          </a:ln>
          <a:effectLst/>
        </c:spPr>
        <c:txPr>
          <a:bodyPr rot="-60000000" vert="horz"/>
          <a:lstStyle/>
          <a:p>
            <a:pPr>
              <a:defRPr/>
            </a:pPr>
            <a:endParaRPr lang="de-DE"/>
          </a:p>
        </c:txPr>
        <c:crossAx val="446335296"/>
        <c:crosses val="autoZero"/>
        <c:crossBetween val="between"/>
        <c:majorUnit val="50"/>
      </c:valAx>
      <c:spPr>
        <a:prstGeom prst="rect">
          <a:avLst/>
        </a:prstGeom>
        <a:noFill/>
        <a:ln>
          <a:noFill/>
        </a:ln>
        <a:effectLst/>
      </c:spPr>
    </c:plotArea>
    <c:legend>
      <c:legendPos val="b"/>
      <c:overlay val="0"/>
      <c:spPr>
        <a:prstGeom prst="rect">
          <a:avLst/>
        </a:prstGeom>
        <a:noFill/>
        <a:ln>
          <a:noFill/>
        </a:ln>
        <a:effectLst/>
      </c:spPr>
      <c:txPr>
        <a:bodyPr rot="0" vert="horz"/>
        <a:lstStyle/>
        <a:p>
          <a:pPr>
            <a:defRPr/>
          </a:pPr>
          <a:endParaRPr lang="de-DE"/>
        </a:p>
      </c:txPr>
    </c:legend>
    <c:plotVisOnly val="1"/>
    <c:dispBlanksAs val="gap"/>
    <c:showDLblsOverMax val="0"/>
  </c:chart>
  <c:spPr>
    <a:prstGeom prst="rect">
      <a:avLst/>
    </a:prstGeom>
    <a:solidFill>
      <a:schemeClr val="bg1"/>
    </a:solidFill>
    <a:ln w="9525" cap="flat" cmpd="sng" algn="ctr">
      <a:noFill/>
      <a:round/>
    </a:ln>
    <a:effectLst/>
  </c:spPr>
  <c:txPr>
    <a:bodyPr/>
    <a:lstStyle/>
    <a:p>
      <a:pPr>
        <a:defRPr sz="1000">
          <a:solidFill>
            <a:sysClr val="windowText" lastClr="000000"/>
          </a:solidFill>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miter/>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drawings/drawing1.xml><?xml version="1.0" encoding="utf-8"?>
<c:userShapes xmlns:c="http://schemas.openxmlformats.org/drawingml/2006/chart">
  <cdr:relSizeAnchor xmlns:cdr="http://schemas.openxmlformats.org/drawingml/2006/chartDrawing">
    <cdr:from>
      <cdr:x>0.39059</cdr:x>
      <cdr:y>0.89421</cdr:y>
    </cdr:from>
    <cdr:to>
      <cdr:x>0.98412</cdr:x>
      <cdr:y>0.99167</cdr:y>
    </cdr:to>
    <cdr:sp macro="" textlink="">
      <cdr:nvSpPr>
        <cdr:cNvPr id="2" name="Textfeld 1"/>
        <cdr:cNvSpPr txBox="1"/>
      </cdr:nvSpPr>
      <cdr:spPr bwMode="auto">
        <a:xfrm xmlns:a="http://schemas.openxmlformats.org/drawingml/2006/main">
          <a:off x="811032" y="2560319"/>
          <a:ext cx="1232451" cy="27904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defRPr/>
          </a:pPr>
          <a:r>
            <a:rPr lang="de-DE" sz="1400" dirty="0"/>
            <a:t>Baum (Buche)        </a:t>
          </a:r>
          <a:endParaRPr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51850" cy="498852"/>
          </a:xfrm>
          <a:prstGeom prst="rect">
            <a:avLst/>
          </a:prstGeom>
        </p:spPr>
        <p:txBody>
          <a:bodyPr vert="horz" lIns="91595" tIns="45798" rIns="91595" bIns="45798" rtlCol="0"/>
          <a:lstStyle>
            <a:lvl1pPr algn="l">
              <a:defRPr sz="1200"/>
            </a:lvl1pPr>
          </a:lstStyle>
          <a:p>
            <a:endParaRPr lang="de-DE"/>
          </a:p>
        </p:txBody>
      </p:sp>
      <p:sp>
        <p:nvSpPr>
          <p:cNvPr id="3" name="Datumsplatzhalter 2"/>
          <p:cNvSpPr>
            <a:spLocks noGrp="1"/>
          </p:cNvSpPr>
          <p:nvPr>
            <p:ph type="dt" sz="quarter" idx="1"/>
          </p:nvPr>
        </p:nvSpPr>
        <p:spPr>
          <a:xfrm>
            <a:off x="3858537" y="0"/>
            <a:ext cx="2951850" cy="498852"/>
          </a:xfrm>
          <a:prstGeom prst="rect">
            <a:avLst/>
          </a:prstGeom>
        </p:spPr>
        <p:txBody>
          <a:bodyPr vert="horz" lIns="91595" tIns="45798" rIns="91595" bIns="45798" rtlCol="0"/>
          <a:lstStyle>
            <a:lvl1pPr algn="r">
              <a:defRPr sz="1200"/>
            </a:lvl1pPr>
          </a:lstStyle>
          <a:p>
            <a:fld id="{ABBD2041-3D68-4B2A-B370-5316B04807F3}" type="datetimeFigureOut">
              <a:rPr lang="de-DE" smtClean="0"/>
              <a:t>11.09.2023</a:t>
            </a:fld>
            <a:endParaRPr lang="de-DE"/>
          </a:p>
        </p:txBody>
      </p:sp>
      <p:sp>
        <p:nvSpPr>
          <p:cNvPr id="4" name="Fußzeilenplatzhalter 3"/>
          <p:cNvSpPr>
            <a:spLocks noGrp="1"/>
          </p:cNvSpPr>
          <p:nvPr>
            <p:ph type="ftr" sz="quarter" idx="2"/>
          </p:nvPr>
        </p:nvSpPr>
        <p:spPr>
          <a:xfrm>
            <a:off x="1" y="9443662"/>
            <a:ext cx="2951850" cy="498851"/>
          </a:xfrm>
          <a:prstGeom prst="rect">
            <a:avLst/>
          </a:prstGeom>
        </p:spPr>
        <p:txBody>
          <a:bodyPr vert="horz" lIns="91595" tIns="45798" rIns="91595" bIns="45798" rtlCol="0" anchor="b"/>
          <a:lstStyle>
            <a:lvl1pPr algn="l">
              <a:defRPr sz="1200"/>
            </a:lvl1pPr>
          </a:lstStyle>
          <a:p>
            <a:endParaRPr lang="de-DE"/>
          </a:p>
        </p:txBody>
      </p:sp>
      <p:sp>
        <p:nvSpPr>
          <p:cNvPr id="5" name="Foliennummernplatzhalter 4"/>
          <p:cNvSpPr>
            <a:spLocks noGrp="1"/>
          </p:cNvSpPr>
          <p:nvPr>
            <p:ph type="sldNum" sz="quarter" idx="3"/>
          </p:nvPr>
        </p:nvSpPr>
        <p:spPr>
          <a:xfrm>
            <a:off x="3858537" y="9443662"/>
            <a:ext cx="2951850" cy="498851"/>
          </a:xfrm>
          <a:prstGeom prst="rect">
            <a:avLst/>
          </a:prstGeom>
        </p:spPr>
        <p:txBody>
          <a:bodyPr vert="horz" lIns="91595" tIns="45798" rIns="91595" bIns="45798" rtlCol="0" anchor="b"/>
          <a:lstStyle>
            <a:lvl1pPr algn="r">
              <a:defRPr sz="1200"/>
            </a:lvl1pPr>
          </a:lstStyle>
          <a:p>
            <a:fld id="{B3EBF39E-B2B6-40F1-9175-FE76EA035658}" type="slidenum">
              <a:rPr lang="de-DE" smtClean="0"/>
              <a:t>‹Nr.›</a:t>
            </a:fld>
            <a:endParaRPr lang="de-DE"/>
          </a:p>
        </p:txBody>
      </p:sp>
    </p:spTree>
    <p:extLst>
      <p:ext uri="{BB962C8B-B14F-4D97-AF65-F5344CB8AC3E}">
        <p14:creationId xmlns:p14="http://schemas.microsoft.com/office/powerpoint/2010/main" val="3392945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51850" cy="498852"/>
          </a:xfrm>
          <a:prstGeom prst="rect">
            <a:avLst/>
          </a:prstGeom>
        </p:spPr>
        <p:txBody>
          <a:bodyPr vert="horz" lIns="91595" tIns="45798" rIns="91595" bIns="45798" rtlCol="0"/>
          <a:lstStyle>
            <a:lvl1pPr algn="l">
              <a:defRPr sz="1200"/>
            </a:lvl1pPr>
          </a:lstStyle>
          <a:p>
            <a:endParaRPr lang="de-DE"/>
          </a:p>
        </p:txBody>
      </p:sp>
      <p:sp>
        <p:nvSpPr>
          <p:cNvPr id="3" name="Datumsplatzhalter 2"/>
          <p:cNvSpPr>
            <a:spLocks noGrp="1"/>
          </p:cNvSpPr>
          <p:nvPr>
            <p:ph type="dt" idx="1"/>
          </p:nvPr>
        </p:nvSpPr>
        <p:spPr>
          <a:xfrm>
            <a:off x="3858537" y="0"/>
            <a:ext cx="2951850" cy="498852"/>
          </a:xfrm>
          <a:prstGeom prst="rect">
            <a:avLst/>
          </a:prstGeom>
        </p:spPr>
        <p:txBody>
          <a:bodyPr vert="horz" lIns="91595" tIns="45798" rIns="91595" bIns="45798" rtlCol="0"/>
          <a:lstStyle>
            <a:lvl1pPr algn="r">
              <a:defRPr sz="1200"/>
            </a:lvl1pPr>
          </a:lstStyle>
          <a:p>
            <a:fld id="{0359290A-0CB9-4C51-8B43-58CA5DC43157}" type="datetimeFigureOut">
              <a:rPr lang="de-DE" smtClean="0"/>
              <a:t>11.09.2023</a:t>
            </a:fld>
            <a:endParaRPr lang="de-DE"/>
          </a:p>
        </p:txBody>
      </p:sp>
      <p:sp>
        <p:nvSpPr>
          <p:cNvPr id="4" name="Folienbildplatzhalter 3"/>
          <p:cNvSpPr>
            <a:spLocks noGrp="1" noRot="1" noChangeAspect="1"/>
          </p:cNvSpPr>
          <p:nvPr>
            <p:ph type="sldImg" idx="2"/>
          </p:nvPr>
        </p:nvSpPr>
        <p:spPr>
          <a:xfrm>
            <a:off x="423863" y="1243013"/>
            <a:ext cx="5964237" cy="3354387"/>
          </a:xfrm>
          <a:prstGeom prst="rect">
            <a:avLst/>
          </a:prstGeom>
          <a:noFill/>
          <a:ln w="12700">
            <a:solidFill>
              <a:prstClr val="black"/>
            </a:solidFill>
          </a:ln>
        </p:spPr>
        <p:txBody>
          <a:bodyPr vert="horz" lIns="91595" tIns="45798" rIns="91595" bIns="45798" rtlCol="0" anchor="ctr"/>
          <a:lstStyle/>
          <a:p>
            <a:endParaRPr lang="de-DE"/>
          </a:p>
        </p:txBody>
      </p:sp>
      <p:sp>
        <p:nvSpPr>
          <p:cNvPr id="5" name="Notizenplatzhalter 4"/>
          <p:cNvSpPr>
            <a:spLocks noGrp="1"/>
          </p:cNvSpPr>
          <p:nvPr>
            <p:ph type="body" sz="quarter" idx="3"/>
          </p:nvPr>
        </p:nvSpPr>
        <p:spPr>
          <a:xfrm>
            <a:off x="681197" y="4784835"/>
            <a:ext cx="5449570" cy="3914865"/>
          </a:xfrm>
          <a:prstGeom prst="rect">
            <a:avLst/>
          </a:prstGeom>
        </p:spPr>
        <p:txBody>
          <a:bodyPr vert="horz" lIns="91595" tIns="45798" rIns="91595" bIns="4579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43662"/>
            <a:ext cx="2951850" cy="498851"/>
          </a:xfrm>
          <a:prstGeom prst="rect">
            <a:avLst/>
          </a:prstGeom>
        </p:spPr>
        <p:txBody>
          <a:bodyPr vert="horz" lIns="91595" tIns="45798" rIns="91595" bIns="45798" rtlCol="0" anchor="b"/>
          <a:lstStyle>
            <a:lvl1pPr algn="l">
              <a:defRPr sz="1200"/>
            </a:lvl1pPr>
          </a:lstStyle>
          <a:p>
            <a:endParaRPr lang="de-DE"/>
          </a:p>
        </p:txBody>
      </p:sp>
      <p:sp>
        <p:nvSpPr>
          <p:cNvPr id="7" name="Foliennummernplatzhalter 6"/>
          <p:cNvSpPr>
            <a:spLocks noGrp="1"/>
          </p:cNvSpPr>
          <p:nvPr>
            <p:ph type="sldNum" sz="quarter" idx="5"/>
          </p:nvPr>
        </p:nvSpPr>
        <p:spPr>
          <a:xfrm>
            <a:off x="3858537" y="9443662"/>
            <a:ext cx="2951850" cy="498851"/>
          </a:xfrm>
          <a:prstGeom prst="rect">
            <a:avLst/>
          </a:prstGeom>
        </p:spPr>
        <p:txBody>
          <a:bodyPr vert="horz" lIns="91595" tIns="45798" rIns="91595" bIns="45798" rtlCol="0" anchor="b"/>
          <a:lstStyle>
            <a:lvl1pPr algn="r">
              <a:defRPr sz="1200"/>
            </a:lvl1pPr>
          </a:lstStyle>
          <a:p>
            <a:fld id="{1A7B8D36-EE57-41E6-BEAD-33BC50EC88E8}" type="slidenum">
              <a:rPr lang="de-DE" smtClean="0"/>
              <a:t>‹Nr.›</a:t>
            </a:fld>
            <a:endParaRPr lang="de-DE"/>
          </a:p>
        </p:txBody>
      </p:sp>
    </p:spTree>
    <p:extLst>
      <p:ext uri="{BB962C8B-B14F-4D97-AF65-F5344CB8AC3E}">
        <p14:creationId xmlns:p14="http://schemas.microsoft.com/office/powerpoint/2010/main" val="174481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A7B8D36-EE57-41E6-BEAD-33BC50EC88E8}" type="slidenum">
              <a:rPr lang="de-DE" smtClean="0"/>
              <a:t>1</a:t>
            </a:fld>
            <a:endParaRPr lang="de-DE"/>
          </a:p>
        </p:txBody>
      </p:sp>
    </p:spTree>
    <p:extLst>
      <p:ext uri="{BB962C8B-B14F-4D97-AF65-F5344CB8AC3E}">
        <p14:creationId xmlns:p14="http://schemas.microsoft.com/office/powerpoint/2010/main" val="305669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87638" y="514350"/>
            <a:ext cx="4570412" cy="25717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225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25 </a:t>
            </a:r>
            <a:r>
              <a:rPr lang="en-US" dirty="0" err="1" smtClean="0"/>
              <a:t>Plätze</a:t>
            </a:r>
            <a:r>
              <a:rPr lang="en-US" dirty="0" smtClean="0"/>
              <a:t> </a:t>
            </a:r>
          </a:p>
          <a:p>
            <a:r>
              <a:rPr lang="en-US" dirty="0" smtClean="0"/>
              <a:t>16 </a:t>
            </a:r>
            <a:r>
              <a:rPr lang="en-US" dirty="0" err="1" smtClean="0"/>
              <a:t>Plätze</a:t>
            </a:r>
            <a:endParaRPr lang="en-US" dirty="0" smtClean="0"/>
          </a:p>
          <a:p>
            <a:endParaRPr lang="en-US" dirty="0"/>
          </a:p>
        </p:txBody>
      </p:sp>
    </p:spTree>
    <p:extLst>
      <p:ext uri="{BB962C8B-B14F-4D97-AF65-F5344CB8AC3E}">
        <p14:creationId xmlns:p14="http://schemas.microsoft.com/office/powerpoint/2010/main" val="268531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89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72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A7B8D36-EE57-41E6-BEAD-33BC50EC88E8}" type="slidenum">
              <a:rPr lang="de-DE" smtClean="0"/>
              <a:t>19</a:t>
            </a:fld>
            <a:endParaRPr lang="de-DE"/>
          </a:p>
        </p:txBody>
      </p:sp>
    </p:spTree>
    <p:extLst>
      <p:ext uri="{BB962C8B-B14F-4D97-AF65-F5344CB8AC3E}">
        <p14:creationId xmlns:p14="http://schemas.microsoft.com/office/powerpoint/2010/main" val="374482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A7B8D36-EE57-41E6-BEAD-33BC50EC88E8}" type="slidenum">
              <a:rPr lang="de-DE" smtClean="0"/>
              <a:t>20</a:t>
            </a:fld>
            <a:endParaRPr lang="de-DE"/>
          </a:p>
        </p:txBody>
      </p:sp>
    </p:spTree>
    <p:extLst>
      <p:ext uri="{BB962C8B-B14F-4D97-AF65-F5344CB8AC3E}">
        <p14:creationId xmlns:p14="http://schemas.microsoft.com/office/powerpoint/2010/main" val="294757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80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53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24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0" name="bg object 16"/>
          <p:cNvSpPr/>
          <p:nvPr/>
        </p:nvSpPr>
        <p:spPr>
          <a:xfrm>
            <a:off x="6247619" y="123443"/>
            <a:ext cx="2737843" cy="492290"/>
          </a:xfrm>
          <a:prstGeom prst="rect">
            <a:avLst/>
          </a:prstGeom>
          <a:blipFill>
            <a:blip r:embed="rId2"/>
            <a:stretch>
              <a:fillRect/>
            </a:stretch>
          </a:blipFill>
          <a:ln w="12700">
            <a:miter lim="400000"/>
          </a:ln>
        </p:spPr>
        <p:txBody>
          <a:bodyPr lIns="45719" rIns="45719"/>
          <a:lstStyle/>
          <a:p>
            <a:endParaRPr/>
          </a:p>
        </p:txBody>
      </p:sp>
      <p:sp>
        <p:nvSpPr>
          <p:cNvPr id="41" name="bg object 17"/>
          <p:cNvSpPr/>
          <p:nvPr/>
        </p:nvSpPr>
        <p:spPr>
          <a:xfrm>
            <a:off x="108204" y="15240"/>
            <a:ext cx="935737" cy="972312"/>
          </a:xfrm>
          <a:prstGeom prst="rect">
            <a:avLst/>
          </a:prstGeom>
          <a:blipFill>
            <a:blip r:embed="rId3"/>
            <a:stretch>
              <a:fillRect/>
            </a:stretch>
          </a:blipFill>
          <a:ln w="12700">
            <a:miter lim="400000"/>
          </a:ln>
        </p:spPr>
        <p:txBody>
          <a:bodyPr lIns="45719" rIns="45719"/>
          <a:lstStyle/>
          <a:p>
            <a:endParaRPr/>
          </a:p>
        </p:txBody>
      </p:sp>
      <p:sp>
        <p:nvSpPr>
          <p:cNvPr id="42" name="bg object 18"/>
          <p:cNvSpPr/>
          <p:nvPr/>
        </p:nvSpPr>
        <p:spPr>
          <a:xfrm>
            <a:off x="1043939" y="699516"/>
            <a:ext cx="7992873" cy="1"/>
          </a:xfrm>
          <a:prstGeom prst="line">
            <a:avLst/>
          </a:prstGeom>
          <a:ln w="12700">
            <a:solidFill>
              <a:srgbClr val="497DBA"/>
            </a:solidFill>
          </a:ln>
        </p:spPr>
        <p:txBody>
          <a:bodyPr lIns="45719" rIns="45719"/>
          <a:lstStyle/>
          <a:p>
            <a:endParaRPr/>
          </a:p>
        </p:txBody>
      </p:sp>
      <p:sp>
        <p:nvSpPr>
          <p:cNvPr id="43" name="Titeltext"/>
          <p:cNvSpPr txBox="1">
            <a:spLocks noGrp="1"/>
          </p:cNvSpPr>
          <p:nvPr>
            <p:ph type="title"/>
          </p:nvPr>
        </p:nvSpPr>
        <p:spPr>
          <a:prstGeom prst="rect">
            <a:avLst/>
          </a:prstGeom>
        </p:spPr>
        <p:txBody>
          <a:bodyPr/>
          <a:lstStyle/>
          <a:p>
            <a:r>
              <a:t>Titeltext</a:t>
            </a:r>
          </a:p>
        </p:txBody>
      </p:sp>
      <p:sp>
        <p:nvSpPr>
          <p:cNvPr id="44" name="Textebene 1…"/>
          <p:cNvSpPr txBox="1">
            <a:spLocks noGrp="1"/>
          </p:cNvSpPr>
          <p:nvPr>
            <p:ph type="body" sz="half" idx="1"/>
          </p:nvPr>
        </p:nvSpPr>
        <p:spPr>
          <a:xfrm>
            <a:off x="457200" y="1183005"/>
            <a:ext cx="3977641" cy="3394710"/>
          </a:xfrm>
          <a:prstGeom prst="rect">
            <a:avLst/>
          </a:prstGeom>
        </p:spPr>
        <p:txBody>
          <a:bodyPr>
            <a:normAutofit/>
          </a:bodyPr>
          <a:lstStyle/>
          <a:p>
            <a:r>
              <a:t>Textebene 1</a:t>
            </a:r>
          </a:p>
          <a:p>
            <a:pPr lvl="1"/>
            <a:r>
              <a:t>Textebene 2</a:t>
            </a:r>
          </a:p>
          <a:p>
            <a:pPr lvl="2"/>
            <a:r>
              <a:t>Textebene 3</a:t>
            </a:r>
          </a:p>
          <a:p>
            <a:pPr lvl="3"/>
            <a:r>
              <a:t>Textebene 4</a:t>
            </a:r>
          </a:p>
          <a:p>
            <a:pPr lvl="4"/>
            <a:r>
              <a:t>Textebene 5</a:t>
            </a: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8855761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0" name="bg object 16"/>
          <p:cNvSpPr/>
          <p:nvPr/>
        </p:nvSpPr>
        <p:spPr>
          <a:xfrm>
            <a:off x="6247619" y="123443"/>
            <a:ext cx="2737843" cy="492290"/>
          </a:xfrm>
          <a:prstGeom prst="rect">
            <a:avLst/>
          </a:prstGeom>
          <a:blipFill>
            <a:blip r:embed="rId2"/>
            <a:stretch>
              <a:fillRect/>
            </a:stretch>
          </a:blipFill>
          <a:ln w="12700">
            <a:miter lim="400000"/>
          </a:ln>
        </p:spPr>
        <p:txBody>
          <a:bodyPr lIns="45719" rIns="45719"/>
          <a:lstStyle/>
          <a:p>
            <a:endParaRPr/>
          </a:p>
        </p:txBody>
      </p:sp>
      <p:sp>
        <p:nvSpPr>
          <p:cNvPr id="61" name="bg object 17"/>
          <p:cNvSpPr/>
          <p:nvPr/>
        </p:nvSpPr>
        <p:spPr>
          <a:xfrm>
            <a:off x="108204" y="15240"/>
            <a:ext cx="935737" cy="972312"/>
          </a:xfrm>
          <a:prstGeom prst="rect">
            <a:avLst/>
          </a:prstGeom>
          <a:blipFill>
            <a:blip r:embed="rId3"/>
            <a:stretch>
              <a:fillRect/>
            </a:stretch>
          </a:blipFill>
          <a:ln w="12700">
            <a:miter lim="400000"/>
          </a:ln>
        </p:spPr>
        <p:txBody>
          <a:bodyPr lIns="45719" rIns="45719"/>
          <a:lstStyle/>
          <a:p>
            <a:endParaRPr/>
          </a:p>
        </p:txBody>
      </p:sp>
      <p:sp>
        <p:nvSpPr>
          <p:cNvPr id="62" name="bg object 18"/>
          <p:cNvSpPr/>
          <p:nvPr/>
        </p:nvSpPr>
        <p:spPr>
          <a:xfrm>
            <a:off x="1043939" y="699516"/>
            <a:ext cx="7992873" cy="1"/>
          </a:xfrm>
          <a:prstGeom prst="line">
            <a:avLst/>
          </a:prstGeom>
          <a:ln w="12700">
            <a:solidFill>
              <a:srgbClr val="497DBA"/>
            </a:solidFill>
          </a:ln>
        </p:spPr>
        <p:txBody>
          <a:bodyPr lIns="45719" rIns="45719"/>
          <a:lstStyle/>
          <a:p>
            <a:endParaRPr/>
          </a:p>
        </p:txBody>
      </p:sp>
      <p:sp>
        <p:nvSpPr>
          <p:cNvPr id="63" name="Foliennummer"/>
          <p:cNvSpPr txBox="1">
            <a:spLocks noGrp="1"/>
          </p:cNvSpPr>
          <p:nvPr>
            <p:ph type="sldNum" sz="quarter" idx="2"/>
          </p:nvPr>
        </p:nvSpPr>
        <p:spPr>
          <a:xfrm>
            <a:off x="8442374" y="4783454"/>
            <a:ext cx="244427" cy="241649"/>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0136619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7"/>
          <a:srcRect l="38188" b="26827"/>
          <a:stretch/>
        </p:blipFill>
        <p:spPr>
          <a:xfrm>
            <a:off x="3491880" y="123478"/>
            <a:ext cx="5652120" cy="504056"/>
          </a:xfrm>
          <a:prstGeom prst="rect">
            <a:avLst/>
          </a:prstGeom>
        </p:spPr>
      </p:pic>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504" y="15284"/>
            <a:ext cx="936104" cy="972418"/>
          </a:xfrm>
          <a:prstGeom prst="rect">
            <a:avLst/>
          </a:prstGeom>
        </p:spPr>
      </p:pic>
      <p:cxnSp>
        <p:nvCxnSpPr>
          <p:cNvPr id="11" name="Gerader Verbinder 10"/>
          <p:cNvCxnSpPr/>
          <p:nvPr userDrawn="1"/>
        </p:nvCxnSpPr>
        <p:spPr>
          <a:xfrm>
            <a:off x="1043608" y="699542"/>
            <a:ext cx="799288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44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hdr="0" ftr="0" dt="0"/>
  <p:txStyles>
    <p:titleStyle>
      <a:lvl1pPr algn="l" defTabSz="914400" rtl="0" eaLnBrk="1" latinLnBrk="0" hangingPunct="1">
        <a:spcBef>
          <a:spcPct val="0"/>
        </a:spcBef>
        <a:buNone/>
        <a:defRPr sz="3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4000"/>
        </a:lnSpc>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14000"/>
        </a:lnSpc>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4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4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210118" cy="51838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le 1"/>
          <p:cNvSpPr txBox="1">
            <a:spLocks/>
          </p:cNvSpPr>
          <p:nvPr/>
        </p:nvSpPr>
        <p:spPr>
          <a:xfrm>
            <a:off x="179512" y="57669"/>
            <a:ext cx="9144000" cy="1148053"/>
          </a:xfrm>
          <a:prstGeom prst="rect">
            <a:avLst/>
          </a:prstGeom>
        </p:spPr>
        <p:txBody>
          <a:bodyPr>
            <a:noAutofit/>
          </a:bodyPr>
          <a:lstStyle>
            <a:lvl1pPr algn="l" defTabSz="914400" rtl="0" eaLnBrk="1" latinLnBrk="0" hangingPunct="1">
              <a:spcBef>
                <a:spcPct val="0"/>
              </a:spcBef>
              <a:buNone/>
              <a:defRPr sz="3000" kern="1200">
                <a:solidFill>
                  <a:schemeClr val="tx1"/>
                </a:solidFill>
                <a:latin typeface="Arial" panose="020B0604020202020204" pitchFamily="34" charset="0"/>
                <a:ea typeface="+mj-ea"/>
                <a:cs typeface="Arial" panose="020B0604020202020204" pitchFamily="34" charset="0"/>
              </a:defRPr>
            </a:lvl1pPr>
          </a:lstStyle>
          <a:p>
            <a:r>
              <a:rPr lang="de-DE" sz="3600" b="1" dirty="0">
                <a:solidFill>
                  <a:schemeClr val="bg1"/>
                </a:solidFill>
                <a:effectLst>
                  <a:outerShdw blurRad="38100" dist="38100" dir="2700000" algn="tl">
                    <a:srgbClr val="000000">
                      <a:alpha val="43137"/>
                    </a:srgbClr>
                  </a:outerShdw>
                </a:effectLst>
              </a:rPr>
              <a:t>Leistungen von Stadtgrün an öffentlichen Plätzen in München</a:t>
            </a: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62126" r="67754" b="759"/>
          <a:stretch/>
        </p:blipFill>
        <p:spPr>
          <a:xfrm>
            <a:off x="3275856" y="1331462"/>
            <a:ext cx="5791675" cy="3749748"/>
          </a:xfrm>
          <a:prstGeom prst="rect">
            <a:avLst/>
          </a:prstGeom>
          <a:ln>
            <a:noFill/>
          </a:ln>
          <a:effectLst>
            <a:softEdge rad="112500"/>
          </a:effectLst>
        </p:spPr>
      </p:pic>
      <p:sp>
        <p:nvSpPr>
          <p:cNvPr id="6" name="object 2"/>
          <p:cNvSpPr txBox="1"/>
          <p:nvPr/>
        </p:nvSpPr>
        <p:spPr>
          <a:xfrm>
            <a:off x="251520" y="1649544"/>
            <a:ext cx="2910942"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spcBef>
                <a:spcPts val="100"/>
              </a:spcBef>
              <a:defRPr sz="1400" b="1" spc="-5">
                <a:solidFill>
                  <a:srgbClr val="FFFFFF"/>
                </a:solidFill>
                <a:effectLst>
                  <a:outerShdw blurRad="50800" dist="50800" dir="5400000" rotWithShape="0">
                    <a:srgbClr val="000000"/>
                  </a:outerShdw>
                </a:effectLst>
                <a:latin typeface="Carlito"/>
                <a:ea typeface="Carlito"/>
                <a:cs typeface="Carlito"/>
                <a:sym typeface="Carlito"/>
              </a:defRPr>
            </a:pPr>
            <a:r>
              <a:rPr lang="de-DE" dirty="0" smtClean="0"/>
              <a:t>Lehrstuhl für Waldwachstumskunde</a:t>
            </a:r>
            <a:r>
              <a:rPr spc="-10" dirty="0" smtClean="0"/>
              <a:t>,</a:t>
            </a:r>
            <a:r>
              <a:rPr spc="-110" dirty="0" smtClean="0"/>
              <a:t> </a:t>
            </a:r>
            <a:r>
              <a:rPr dirty="0"/>
              <a:t>TUM</a:t>
            </a:r>
          </a:p>
          <a:p>
            <a:pPr indent="12700">
              <a:defRPr sz="1400" spc="-25">
                <a:solidFill>
                  <a:srgbClr val="FFFFFF"/>
                </a:solidFill>
                <a:effectLst>
                  <a:outerShdw blurRad="50800" dist="50800" dir="5400000" rotWithShape="0">
                    <a:srgbClr val="000000"/>
                  </a:outerShdw>
                </a:effectLst>
                <a:latin typeface="Carlito"/>
                <a:ea typeface="Carlito"/>
                <a:cs typeface="Carlito"/>
                <a:sym typeface="Carlito"/>
              </a:defRPr>
            </a:pPr>
            <a:r>
              <a:rPr sz="1200" dirty="0"/>
              <a:t>Prof. </a:t>
            </a:r>
            <a:r>
              <a:rPr sz="1200" spc="-45" dirty="0"/>
              <a:t>Dr. </a:t>
            </a:r>
            <a:r>
              <a:rPr sz="1200" spc="-70" dirty="0"/>
              <a:t>Thomas </a:t>
            </a:r>
            <a:r>
              <a:rPr sz="1200" dirty="0"/>
              <a:t>Rötzer, Prof. </a:t>
            </a:r>
            <a:r>
              <a:rPr sz="1200" spc="-45" dirty="0"/>
              <a:t>Dr. </a:t>
            </a:r>
            <a:r>
              <a:rPr sz="1200" spc="-5" dirty="0"/>
              <a:t>Hans Pretzsch, </a:t>
            </a:r>
            <a:r>
              <a:rPr sz="1200" spc="-45" dirty="0"/>
              <a:t>Dr. </a:t>
            </a:r>
            <a:r>
              <a:rPr sz="1200" spc="5" dirty="0"/>
              <a:t>Astrid </a:t>
            </a:r>
            <a:r>
              <a:rPr sz="1200" spc="-5" dirty="0"/>
              <a:t>Moser-Reischl, </a:t>
            </a:r>
          </a:p>
          <a:p>
            <a:pPr indent="12700">
              <a:defRPr sz="1400" spc="-5">
                <a:solidFill>
                  <a:srgbClr val="FFFFFF"/>
                </a:solidFill>
                <a:effectLst>
                  <a:outerShdw blurRad="50800" dist="50800" dir="5400000" rotWithShape="0">
                    <a:srgbClr val="000000"/>
                  </a:outerShdw>
                </a:effectLst>
                <a:latin typeface="Carlito"/>
                <a:ea typeface="Carlito"/>
                <a:cs typeface="Carlito"/>
                <a:sym typeface="Carlito"/>
              </a:defRPr>
            </a:pPr>
            <a:r>
              <a:rPr sz="1200" dirty="0" smtClean="0"/>
              <a:t>M.Sc</a:t>
            </a:r>
            <a:r>
              <a:rPr sz="1200" dirty="0"/>
              <a:t>. </a:t>
            </a:r>
            <a:r>
              <a:rPr sz="1200" spc="-65" dirty="0"/>
              <a:t>Vjosa</a:t>
            </a:r>
            <a:r>
              <a:rPr sz="1200" spc="130" dirty="0"/>
              <a:t> </a:t>
            </a:r>
            <a:r>
              <a:rPr sz="1200" spc="0" dirty="0"/>
              <a:t>Dervishi</a:t>
            </a:r>
          </a:p>
          <a:p>
            <a:pPr>
              <a:defRPr sz="1400">
                <a:solidFill>
                  <a:srgbClr val="FFFFFF"/>
                </a:solidFill>
                <a:effectLst>
                  <a:outerShdw blurRad="50800" dist="50800" dir="5400000" rotWithShape="0">
                    <a:srgbClr val="000000"/>
                  </a:outerShdw>
                </a:effectLst>
                <a:latin typeface="Carlito"/>
                <a:ea typeface="Carlito"/>
                <a:cs typeface="Carlito"/>
                <a:sym typeface="Carlito"/>
              </a:defRPr>
            </a:pPr>
            <a:endParaRPr spc="0" dirty="0"/>
          </a:p>
          <a:p>
            <a:pPr indent="12700">
              <a:defRPr sz="1400" b="1" spc="-5">
                <a:solidFill>
                  <a:srgbClr val="FFFFFF"/>
                </a:solidFill>
                <a:effectLst>
                  <a:outerShdw blurRad="50800" dist="50800" dir="5400000" rotWithShape="0">
                    <a:srgbClr val="000000"/>
                  </a:outerShdw>
                </a:effectLst>
                <a:latin typeface="Carlito"/>
                <a:ea typeface="Carlito"/>
                <a:cs typeface="Carlito"/>
                <a:sym typeface="Carlito"/>
              </a:defRPr>
            </a:pPr>
            <a:r>
              <a:rPr lang="de-DE" dirty="0"/>
              <a:t>Lehrstuhl für Strategie und Management der </a:t>
            </a:r>
            <a:r>
              <a:rPr lang="de-DE" dirty="0" smtClean="0"/>
              <a:t>Landschaftsentwicklung</a:t>
            </a:r>
            <a:r>
              <a:rPr spc="0" dirty="0" smtClean="0"/>
              <a:t>,</a:t>
            </a:r>
            <a:r>
              <a:rPr spc="-45" dirty="0" smtClean="0"/>
              <a:t> </a:t>
            </a:r>
            <a:r>
              <a:rPr dirty="0"/>
              <a:t>TUM</a:t>
            </a:r>
          </a:p>
          <a:p>
            <a:pPr indent="12700">
              <a:defRPr sz="1400" spc="-25">
                <a:solidFill>
                  <a:srgbClr val="FFFFFF"/>
                </a:solidFill>
                <a:effectLst>
                  <a:outerShdw blurRad="50800" dist="50800" dir="5400000" rotWithShape="0">
                    <a:srgbClr val="000000"/>
                  </a:outerShdw>
                </a:effectLst>
                <a:latin typeface="Carlito"/>
                <a:ea typeface="Carlito"/>
                <a:cs typeface="Carlito"/>
                <a:sym typeface="Carlito"/>
              </a:defRPr>
            </a:pPr>
            <a:r>
              <a:rPr sz="1200" dirty="0"/>
              <a:t>Prof. </a:t>
            </a:r>
            <a:r>
              <a:rPr sz="1200" spc="-45" dirty="0"/>
              <a:t>Dr. </a:t>
            </a:r>
            <a:r>
              <a:rPr sz="1200" spc="-5" dirty="0"/>
              <a:t>Stephan Pauleit, </a:t>
            </a:r>
            <a:r>
              <a:rPr sz="1200" spc="-90" dirty="0" smtClean="0"/>
              <a:t>M.Sc</a:t>
            </a:r>
            <a:r>
              <a:rPr sz="1200" spc="-90" dirty="0"/>
              <a:t>. Priscila </a:t>
            </a:r>
            <a:r>
              <a:rPr sz="1200" spc="-5" dirty="0" smtClean="0"/>
              <a:t>Stark</a:t>
            </a:r>
            <a:endParaRPr lang="de-DE" sz="1200" spc="-5" dirty="0" smtClean="0"/>
          </a:p>
        </p:txBody>
      </p:sp>
      <p:pic>
        <p:nvPicPr>
          <p:cNvPr id="8" name="Grafik 8" descr="Grafik 8"/>
          <p:cNvPicPr>
            <a:picLocks noChangeAspect="1"/>
          </p:cNvPicPr>
          <p:nvPr/>
        </p:nvPicPr>
        <p:blipFill>
          <a:blip r:embed="rId4"/>
          <a:stretch>
            <a:fillRect/>
          </a:stretch>
        </p:blipFill>
        <p:spPr>
          <a:xfrm>
            <a:off x="174358" y="4501608"/>
            <a:ext cx="1958566" cy="490056"/>
          </a:xfrm>
          <a:prstGeom prst="rect">
            <a:avLst/>
          </a:prstGeom>
          <a:ln w="12700">
            <a:miter lim="400000"/>
          </a:ln>
        </p:spPr>
      </p:pic>
    </p:spTree>
    <p:extLst>
      <p:ext uri="{BB962C8B-B14F-4D97-AF65-F5344CB8AC3E}">
        <p14:creationId xmlns:p14="http://schemas.microsoft.com/office/powerpoint/2010/main" val="298817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p:nvPr/>
        </p:nvPicPr>
        <p:blipFill rotWithShape="1">
          <a:blip r:embed="rId2"/>
          <a:srcRect l="33051" r="-1"/>
          <a:stretch/>
        </p:blipFill>
        <p:spPr bwMode="auto">
          <a:xfrm>
            <a:off x="755576" y="771550"/>
            <a:ext cx="7632847" cy="4227934"/>
          </a:xfrm>
          <a:prstGeom prst="rect">
            <a:avLst/>
          </a:prstGeom>
        </p:spPr>
      </p:pic>
      <p:sp>
        <p:nvSpPr>
          <p:cNvPr id="7" name="Textfeld 6">
            <a:extLst>
              <a:ext uri="{FF2B5EF4-FFF2-40B4-BE49-F238E27FC236}">
                <a16:creationId xmlns:a16="http://schemas.microsoft.com/office/drawing/2014/main" id="{D9A12B19-18C6-7FAC-574C-1B44B6C22437}"/>
              </a:ext>
            </a:extLst>
          </p:cNvPr>
          <p:cNvSpPr txBox="1"/>
          <p:nvPr/>
        </p:nvSpPr>
        <p:spPr>
          <a:xfrm>
            <a:off x="1145891" y="66633"/>
            <a:ext cx="2573846" cy="369332"/>
          </a:xfrm>
          <a:prstGeom prst="rect">
            <a:avLst/>
          </a:prstGeom>
          <a:noFill/>
        </p:spPr>
        <p:txBody>
          <a:bodyPr wrap="none" rtlCol="0">
            <a:spAutoFit/>
          </a:bodyPr>
          <a:lstStyle/>
          <a:p>
            <a:r>
              <a:rPr lang="de-DE" b="1" dirty="0" smtClean="0"/>
              <a:t>Biomassen und Zuwachs</a:t>
            </a:r>
            <a:endParaRPr lang="de-DE" b="1" dirty="0"/>
          </a:p>
        </p:txBody>
      </p:sp>
    </p:spTree>
    <p:extLst>
      <p:ext uri="{BB962C8B-B14F-4D97-AF65-F5344CB8AC3E}">
        <p14:creationId xmlns:p14="http://schemas.microsoft.com/office/powerpoint/2010/main" val="323220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2"/>
          <a:stretch/>
        </p:blipFill>
        <p:spPr bwMode="auto">
          <a:xfrm>
            <a:off x="251520" y="1131590"/>
            <a:ext cx="8568952" cy="3968571"/>
          </a:xfrm>
          <a:prstGeom prst="rect">
            <a:avLst/>
          </a:prstGeom>
        </p:spPr>
      </p:pic>
      <p:sp>
        <p:nvSpPr>
          <p:cNvPr id="7" name="Textfeld 6">
            <a:extLst>
              <a:ext uri="{FF2B5EF4-FFF2-40B4-BE49-F238E27FC236}">
                <a16:creationId xmlns:a16="http://schemas.microsoft.com/office/drawing/2014/main" id="{D9A12B19-18C6-7FAC-574C-1B44B6C22437}"/>
              </a:ext>
            </a:extLst>
          </p:cNvPr>
          <p:cNvSpPr txBox="1"/>
          <p:nvPr/>
        </p:nvSpPr>
        <p:spPr>
          <a:xfrm>
            <a:off x="1145891" y="66633"/>
            <a:ext cx="2220993" cy="369332"/>
          </a:xfrm>
          <a:prstGeom prst="rect">
            <a:avLst/>
          </a:prstGeom>
          <a:noFill/>
        </p:spPr>
        <p:txBody>
          <a:bodyPr wrap="none" rtlCol="0">
            <a:spAutoFit/>
          </a:bodyPr>
          <a:lstStyle/>
          <a:p>
            <a:r>
              <a:rPr lang="de-DE" b="1" dirty="0" smtClean="0"/>
              <a:t>Ökosystemleistungen</a:t>
            </a:r>
            <a:endParaRPr lang="de-DE" b="1" dirty="0"/>
          </a:p>
        </p:txBody>
      </p:sp>
    </p:spTree>
    <p:extLst>
      <p:ext uri="{BB962C8B-B14F-4D97-AF65-F5344CB8AC3E}">
        <p14:creationId xmlns:p14="http://schemas.microsoft.com/office/powerpoint/2010/main" val="4176306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p:nvPr/>
        </p:nvPicPr>
        <p:blipFill>
          <a:blip r:embed="rId2"/>
          <a:srcRect b="2602"/>
          <a:stretch/>
        </p:blipFill>
        <p:spPr bwMode="auto">
          <a:xfrm>
            <a:off x="395536" y="1051451"/>
            <a:ext cx="8136904" cy="3968571"/>
          </a:xfrm>
          <a:prstGeom prst="rect">
            <a:avLst/>
          </a:prstGeom>
          <a:ln>
            <a:noFill/>
          </a:ln>
        </p:spPr>
      </p:pic>
      <p:sp>
        <p:nvSpPr>
          <p:cNvPr id="7" name="Textfeld 6">
            <a:extLst>
              <a:ext uri="{FF2B5EF4-FFF2-40B4-BE49-F238E27FC236}">
                <a16:creationId xmlns:a16="http://schemas.microsoft.com/office/drawing/2014/main" id="{D9A12B19-18C6-7FAC-574C-1B44B6C22437}"/>
              </a:ext>
            </a:extLst>
          </p:cNvPr>
          <p:cNvSpPr txBox="1"/>
          <p:nvPr/>
        </p:nvSpPr>
        <p:spPr>
          <a:xfrm>
            <a:off x="1145891" y="66633"/>
            <a:ext cx="2220993" cy="369332"/>
          </a:xfrm>
          <a:prstGeom prst="rect">
            <a:avLst/>
          </a:prstGeom>
          <a:noFill/>
        </p:spPr>
        <p:txBody>
          <a:bodyPr wrap="none" rtlCol="0">
            <a:spAutoFit/>
          </a:bodyPr>
          <a:lstStyle/>
          <a:p>
            <a:r>
              <a:rPr lang="de-DE" b="1" dirty="0" smtClean="0"/>
              <a:t>Ökosystemleistungen</a:t>
            </a:r>
            <a:endParaRPr lang="de-DE" b="1" dirty="0"/>
          </a:p>
        </p:txBody>
      </p:sp>
    </p:spTree>
    <p:extLst>
      <p:ext uri="{BB962C8B-B14F-4D97-AF65-F5344CB8AC3E}">
        <p14:creationId xmlns:p14="http://schemas.microsoft.com/office/powerpoint/2010/main" val="659086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p:nvPr/>
        </p:nvPicPr>
        <p:blipFill>
          <a:blip r:embed="rId2"/>
          <a:stretch/>
        </p:blipFill>
        <p:spPr bwMode="auto">
          <a:xfrm>
            <a:off x="1403648" y="1851670"/>
            <a:ext cx="6508382" cy="3196962"/>
          </a:xfrm>
          <a:prstGeom prst="rect">
            <a:avLst/>
          </a:prstGeom>
          <a:noFill/>
          <a:ln>
            <a:noFill/>
          </a:ln>
        </p:spPr>
      </p:pic>
      <p:sp>
        <p:nvSpPr>
          <p:cNvPr id="3" name="Rechteck 2"/>
          <p:cNvSpPr/>
          <p:nvPr/>
        </p:nvSpPr>
        <p:spPr>
          <a:xfrm>
            <a:off x="2483768" y="805810"/>
            <a:ext cx="4572000" cy="923330"/>
          </a:xfrm>
          <a:prstGeom prst="rect">
            <a:avLst/>
          </a:prstGeom>
        </p:spPr>
        <p:txBody>
          <a:bodyPr>
            <a:spAutoFit/>
          </a:bodyPr>
          <a:lstStyle/>
          <a:p>
            <a:pPr algn="ctr"/>
            <a:r>
              <a:rPr lang="de-DE" b="1" dirty="0">
                <a:latin typeface="Calibri" panose="020F0502020204030204" pitchFamily="34" charset="0"/>
                <a:ea typeface="Calibri" panose="020F0502020204030204" pitchFamily="34" charset="0"/>
                <a:cs typeface="Times New Roman" panose="02020603050405020304" pitchFamily="18" charset="0"/>
              </a:rPr>
              <a:t>Kühlpotentiale [kWh/m</a:t>
            </a:r>
            <a:r>
              <a:rPr lang="de-DE" b="1" baseline="30000" dirty="0">
                <a:latin typeface="Calibri" panose="020F0502020204030204" pitchFamily="34" charset="0"/>
                <a:ea typeface="Calibri" panose="020F0502020204030204" pitchFamily="34" charset="0"/>
                <a:cs typeface="Times New Roman" panose="02020603050405020304" pitchFamily="18" charset="0"/>
              </a:rPr>
              <a:t>2</a:t>
            </a:r>
            <a:r>
              <a:rPr lang="de-DE" b="1" dirty="0">
                <a:latin typeface="Calibri" panose="020F0502020204030204" pitchFamily="34" charset="0"/>
                <a:ea typeface="Calibri" panose="020F0502020204030204" pitchFamily="34" charset="0"/>
                <a:cs typeface="Times New Roman" panose="02020603050405020304" pitchFamily="18" charset="0"/>
              </a:rPr>
              <a:t>] durch Verdunstung </a:t>
            </a:r>
            <a:r>
              <a:rPr lang="de-DE" dirty="0">
                <a:latin typeface="Calibri" panose="020F0502020204030204" pitchFamily="34" charset="0"/>
                <a:ea typeface="Calibri" panose="020F0502020204030204" pitchFamily="34" charset="0"/>
                <a:cs typeface="Times New Roman" panose="02020603050405020304" pitchFamily="18" charset="0"/>
              </a:rPr>
              <a:t>für verschiedene Vegetationstypen</a:t>
            </a:r>
            <a:endParaRPr lang="de-DE" dirty="0"/>
          </a:p>
          <a:p>
            <a:pPr algn="ctr"/>
            <a:r>
              <a:rPr lang="de-DE" dirty="0">
                <a:latin typeface="Calibri" panose="020F0502020204030204" pitchFamily="34" charset="0"/>
                <a:ea typeface="Calibri" panose="020F0502020204030204" pitchFamily="34" charset="0"/>
                <a:cs typeface="Times New Roman" panose="02020603050405020304" pitchFamily="18" charset="0"/>
              </a:rPr>
              <a:t>an einem sonnigen Sommertag </a:t>
            </a:r>
            <a:endParaRPr lang="de-DE" dirty="0"/>
          </a:p>
        </p:txBody>
      </p:sp>
      <p:sp>
        <p:nvSpPr>
          <p:cNvPr id="7" name="Textfeld 6">
            <a:extLst>
              <a:ext uri="{FF2B5EF4-FFF2-40B4-BE49-F238E27FC236}">
                <a16:creationId xmlns:a16="http://schemas.microsoft.com/office/drawing/2014/main" id="{D9A12B19-18C6-7FAC-574C-1B44B6C22437}"/>
              </a:ext>
            </a:extLst>
          </p:cNvPr>
          <p:cNvSpPr txBox="1"/>
          <p:nvPr/>
        </p:nvSpPr>
        <p:spPr>
          <a:xfrm>
            <a:off x="1145891" y="66633"/>
            <a:ext cx="2482346" cy="369332"/>
          </a:xfrm>
          <a:prstGeom prst="rect">
            <a:avLst/>
          </a:prstGeom>
          <a:noFill/>
        </p:spPr>
        <p:txBody>
          <a:bodyPr wrap="none" rtlCol="0">
            <a:spAutoFit/>
          </a:bodyPr>
          <a:lstStyle/>
          <a:p>
            <a:r>
              <a:rPr lang="de-DE" b="1" dirty="0" smtClean="0"/>
              <a:t>Kühlpotential des Grüns</a:t>
            </a:r>
            <a:endParaRPr lang="de-DE" b="1" dirty="0"/>
          </a:p>
        </p:txBody>
      </p:sp>
    </p:spTree>
    <p:extLst>
      <p:ext uri="{BB962C8B-B14F-4D97-AF65-F5344CB8AC3E}">
        <p14:creationId xmlns:p14="http://schemas.microsoft.com/office/powerpoint/2010/main" val="340148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9" name="Diagramm 8"/>
          <p:cNvGraphicFramePr/>
          <p:nvPr>
            <p:extLst>
              <p:ext uri="{D42A27DB-BD31-4B8C-83A1-F6EECF244321}">
                <p14:modId xmlns:p14="http://schemas.microsoft.com/office/powerpoint/2010/main" val="2042725394"/>
              </p:ext>
            </p:extLst>
          </p:nvPr>
        </p:nvGraphicFramePr>
        <p:xfrm>
          <a:off x="827584" y="2109499"/>
          <a:ext cx="4534608" cy="2622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m 13"/>
          <p:cNvGraphicFramePr/>
          <p:nvPr>
            <p:extLst>
              <p:ext uri="{D42A27DB-BD31-4B8C-83A1-F6EECF244321}">
                <p14:modId xmlns:p14="http://schemas.microsoft.com/office/powerpoint/2010/main" val="4186151414"/>
              </p:ext>
            </p:extLst>
          </p:nvPr>
        </p:nvGraphicFramePr>
        <p:xfrm>
          <a:off x="5652120" y="1081822"/>
          <a:ext cx="3093558" cy="403977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p:cNvSpPr/>
          <p:nvPr/>
        </p:nvSpPr>
        <p:spPr>
          <a:xfrm>
            <a:off x="539552" y="1118810"/>
            <a:ext cx="5654906" cy="923330"/>
          </a:xfrm>
          <a:prstGeom prst="rect">
            <a:avLst/>
          </a:prstGeom>
        </p:spPr>
        <p:txBody>
          <a:bodyPr wrap="square">
            <a:spAutoFit/>
          </a:bodyPr>
          <a:lstStyle/>
          <a:p>
            <a:r>
              <a:rPr lang="de-DE" b="1" dirty="0"/>
              <a:t>Mittleres tägliches Kühlpotential durch Verdunstung </a:t>
            </a:r>
            <a:r>
              <a:rPr lang="de-DE" dirty="0"/>
              <a:t>verschiedener Vegetationstypen</a:t>
            </a:r>
          </a:p>
          <a:p>
            <a:r>
              <a:rPr lang="de-DE" dirty="0">
                <a:latin typeface="Calibri" panose="020F0502020204030204" pitchFamily="34" charset="0"/>
                <a:ea typeface="Calibri" panose="020F0502020204030204" pitchFamily="34" charset="0"/>
                <a:cs typeface="Times New Roman" panose="02020603050405020304" pitchFamily="18" charset="0"/>
              </a:rPr>
              <a:t>an einem sonnigen Sommertag </a:t>
            </a:r>
            <a:endParaRPr lang="de-DE" dirty="0"/>
          </a:p>
        </p:txBody>
      </p:sp>
      <p:sp>
        <p:nvSpPr>
          <p:cNvPr id="3" name="Textfeld 2"/>
          <p:cNvSpPr txBox="1"/>
          <p:nvPr/>
        </p:nvSpPr>
        <p:spPr>
          <a:xfrm>
            <a:off x="2267744" y="4614683"/>
            <a:ext cx="2265300" cy="523220"/>
          </a:xfrm>
          <a:prstGeom prst="rect">
            <a:avLst/>
          </a:prstGeom>
          <a:noFill/>
        </p:spPr>
        <p:txBody>
          <a:bodyPr wrap="none" rtlCol="0">
            <a:spAutoFit/>
          </a:bodyPr>
          <a:lstStyle/>
          <a:p>
            <a:r>
              <a:rPr lang="de-DE" sz="1400" dirty="0"/>
              <a:t>Hecke         Klein-         Groß-</a:t>
            </a:r>
          </a:p>
          <a:p>
            <a:r>
              <a:rPr lang="de-DE" sz="1400" dirty="0"/>
              <a:t>                   </a:t>
            </a:r>
            <a:r>
              <a:rPr lang="de-DE" sz="1400" dirty="0" err="1"/>
              <a:t>strauch</a:t>
            </a:r>
            <a:r>
              <a:rPr lang="de-DE" sz="1400" dirty="0"/>
              <a:t>      </a:t>
            </a:r>
            <a:r>
              <a:rPr lang="de-DE" sz="1400" dirty="0" err="1"/>
              <a:t>strauch</a:t>
            </a:r>
            <a:endParaRPr lang="de-DE" sz="1400" dirty="0"/>
          </a:p>
        </p:txBody>
      </p:sp>
      <p:sp>
        <p:nvSpPr>
          <p:cNvPr id="8" name="Textfeld 7">
            <a:extLst>
              <a:ext uri="{FF2B5EF4-FFF2-40B4-BE49-F238E27FC236}">
                <a16:creationId xmlns:a16="http://schemas.microsoft.com/office/drawing/2014/main" id="{D9A12B19-18C6-7FAC-574C-1B44B6C22437}"/>
              </a:ext>
            </a:extLst>
          </p:cNvPr>
          <p:cNvSpPr txBox="1"/>
          <p:nvPr/>
        </p:nvSpPr>
        <p:spPr>
          <a:xfrm>
            <a:off x="1145891" y="66633"/>
            <a:ext cx="2482346" cy="369332"/>
          </a:xfrm>
          <a:prstGeom prst="rect">
            <a:avLst/>
          </a:prstGeom>
          <a:noFill/>
        </p:spPr>
        <p:txBody>
          <a:bodyPr wrap="none" rtlCol="0">
            <a:spAutoFit/>
          </a:bodyPr>
          <a:lstStyle/>
          <a:p>
            <a:r>
              <a:rPr lang="de-DE" b="1" dirty="0" smtClean="0"/>
              <a:t>Kühlpotential des Grüns</a:t>
            </a:r>
            <a:endParaRPr lang="de-DE" b="1" dirty="0"/>
          </a:p>
        </p:txBody>
      </p:sp>
    </p:spTree>
    <p:extLst>
      <p:ext uri="{BB962C8B-B14F-4D97-AF65-F5344CB8AC3E}">
        <p14:creationId xmlns:p14="http://schemas.microsoft.com/office/powerpoint/2010/main" val="3374572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12192" y="1086578"/>
            <a:ext cx="5301445" cy="492443"/>
          </a:xfrm>
          <a:prstGeom prst="rect">
            <a:avLst/>
          </a:prstGeom>
        </p:spPr>
        <p:txBody>
          <a:bodyPr wrap="square">
            <a:spAutoFit/>
          </a:bodyPr>
          <a:lstStyle/>
          <a:p>
            <a:pPr algn="just"/>
            <a:r>
              <a:rPr lang="de-DE" sz="1200" dirty="0">
                <a:latin typeface="Calibri" panose="020F0502020204030204" pitchFamily="34" charset="0"/>
                <a:ea typeface="Calibri" panose="020F0502020204030204" pitchFamily="34" charset="0"/>
              </a:rPr>
              <a:t>Kühlung = Temperaturdifferenz: </a:t>
            </a:r>
            <a:r>
              <a:rPr lang="de-DE" sz="1200" dirty="0" err="1">
                <a:latin typeface="Calibri" panose="020F0502020204030204" pitchFamily="34" charset="0"/>
                <a:ea typeface="Calibri" panose="020F0502020204030204" pitchFamily="34" charset="0"/>
              </a:rPr>
              <a:t>T</a:t>
            </a:r>
            <a:r>
              <a:rPr lang="de-DE" sz="1200" baseline="-25000" dirty="0" err="1">
                <a:latin typeface="Calibri" panose="020F0502020204030204" pitchFamily="34" charset="0"/>
                <a:ea typeface="Calibri" panose="020F0502020204030204" pitchFamily="34" charset="0"/>
              </a:rPr>
              <a:t>Sonne</a:t>
            </a:r>
            <a:r>
              <a:rPr lang="de-DE" sz="1200" dirty="0">
                <a:latin typeface="Calibri" panose="020F0502020204030204" pitchFamily="34" charset="0"/>
                <a:ea typeface="Calibri" panose="020F0502020204030204" pitchFamily="34" charset="0"/>
              </a:rPr>
              <a:t> – </a:t>
            </a:r>
            <a:r>
              <a:rPr lang="de-DE" sz="1200" dirty="0" err="1">
                <a:latin typeface="Calibri" panose="020F0502020204030204" pitchFamily="34" charset="0"/>
                <a:ea typeface="Calibri" panose="020F0502020204030204" pitchFamily="34" charset="0"/>
              </a:rPr>
              <a:t>T</a:t>
            </a:r>
            <a:r>
              <a:rPr lang="de-DE" sz="1200" baseline="-25000" dirty="0" err="1">
                <a:latin typeface="Calibri" panose="020F0502020204030204" pitchFamily="34" charset="0"/>
                <a:ea typeface="Calibri" panose="020F0502020204030204" pitchFamily="34" charset="0"/>
              </a:rPr>
              <a:t>Baumschatten</a:t>
            </a:r>
            <a:endParaRPr lang="de-DE" sz="1200" baseline="-25000" dirty="0">
              <a:latin typeface="Calibri" panose="020F0502020204030204" pitchFamily="34" charset="0"/>
              <a:ea typeface="Calibri" panose="020F0502020204030204" pitchFamily="34" charset="0"/>
            </a:endParaRPr>
          </a:p>
          <a:p>
            <a:pPr algn="just"/>
            <a:r>
              <a:rPr lang="de-DE" sz="1200" dirty="0">
                <a:effectLst/>
                <a:latin typeface="Calibri" panose="020F0502020204030204" pitchFamily="34" charset="0"/>
                <a:ea typeface="Calibri" panose="020F0502020204030204" pitchFamily="34" charset="0"/>
              </a:rPr>
              <a:t>Temperatur: Mittel von fünf heißen Tagen (12- 16 Uhr</a:t>
            </a:r>
            <a:r>
              <a:rPr lang="de-DE" sz="1400" dirty="0">
                <a:effectLst/>
                <a:latin typeface="Calibri" panose="020F0502020204030204" pitchFamily="34" charset="0"/>
                <a:ea typeface="Calibri" panose="020F0502020204030204" pitchFamily="34" charset="0"/>
              </a:rPr>
              <a:t>)</a:t>
            </a:r>
          </a:p>
        </p:txBody>
      </p:sp>
      <p:pic>
        <p:nvPicPr>
          <p:cNvPr id="7" name="Grafik 6"/>
          <p:cNvPicPr/>
          <p:nvPr/>
        </p:nvPicPr>
        <p:blipFill rotWithShape="1">
          <a:blip r:embed="rId2"/>
          <a:srcRect r="79402"/>
          <a:stretch/>
        </p:blipFill>
        <p:spPr bwMode="auto">
          <a:xfrm>
            <a:off x="133230" y="1534168"/>
            <a:ext cx="990030" cy="1023313"/>
          </a:xfrm>
          <a:prstGeom prst="rect">
            <a:avLst/>
          </a:prstGeom>
        </p:spPr>
      </p:pic>
      <p:pic>
        <p:nvPicPr>
          <p:cNvPr id="9" name="Grafik 8"/>
          <p:cNvPicPr/>
          <p:nvPr/>
        </p:nvPicPr>
        <p:blipFill>
          <a:blip r:embed="rId3"/>
          <a:stretch/>
        </p:blipFill>
        <p:spPr bwMode="auto">
          <a:xfrm>
            <a:off x="125586" y="2643758"/>
            <a:ext cx="4734446" cy="2232248"/>
          </a:xfrm>
          <a:prstGeom prst="rect">
            <a:avLst/>
          </a:prstGeom>
          <a:ln>
            <a:solidFill>
              <a:schemeClr val="tx2"/>
            </a:solidFill>
          </a:ln>
        </p:spPr>
      </p:pic>
      <p:sp>
        <p:nvSpPr>
          <p:cNvPr id="6" name="Textfeld 5"/>
          <p:cNvSpPr txBox="1"/>
          <p:nvPr/>
        </p:nvSpPr>
        <p:spPr>
          <a:xfrm>
            <a:off x="1241860" y="693186"/>
            <a:ext cx="7020320" cy="369332"/>
          </a:xfrm>
          <a:prstGeom prst="rect">
            <a:avLst/>
          </a:prstGeom>
          <a:noFill/>
        </p:spPr>
        <p:txBody>
          <a:bodyPr wrap="none" rtlCol="0">
            <a:spAutoFit/>
          </a:bodyPr>
          <a:lstStyle/>
          <a:p>
            <a:r>
              <a:rPr lang="de-DE" dirty="0"/>
              <a:t>Temperaturmessungen an verschiedenen Plätzen in München 2021-2023</a:t>
            </a:r>
          </a:p>
        </p:txBody>
      </p:sp>
      <p:grpSp>
        <p:nvGrpSpPr>
          <p:cNvPr id="12" name="Gruppieren 11"/>
          <p:cNvGrpSpPr/>
          <p:nvPr/>
        </p:nvGrpSpPr>
        <p:grpSpPr>
          <a:xfrm>
            <a:off x="4860032" y="1283188"/>
            <a:ext cx="4174616" cy="3829918"/>
            <a:chOff x="4860032" y="1283188"/>
            <a:chExt cx="4174616" cy="3829918"/>
          </a:xfrm>
        </p:grpSpPr>
        <p:pic>
          <p:nvPicPr>
            <p:cNvPr id="4" name="Grafik 3"/>
            <p:cNvPicPr/>
            <p:nvPr/>
          </p:nvPicPr>
          <p:blipFill>
            <a:blip r:embed="rId4"/>
            <a:stretch/>
          </p:blipFill>
          <p:spPr bwMode="auto">
            <a:xfrm>
              <a:off x="4860032" y="1638175"/>
              <a:ext cx="4174616" cy="3474931"/>
            </a:xfrm>
            <a:prstGeom prst="rect">
              <a:avLst/>
            </a:prstGeom>
            <a:noFill/>
          </p:spPr>
        </p:pic>
        <p:sp>
          <p:nvSpPr>
            <p:cNvPr id="11" name="Rechteck 10"/>
            <p:cNvSpPr/>
            <p:nvPr/>
          </p:nvSpPr>
          <p:spPr>
            <a:xfrm>
              <a:off x="5292080" y="1283188"/>
              <a:ext cx="3563888" cy="523220"/>
            </a:xfrm>
            <a:prstGeom prst="rect">
              <a:avLst/>
            </a:prstGeom>
          </p:spPr>
          <p:txBody>
            <a:bodyPr wrap="square">
              <a:spAutoFit/>
            </a:bodyPr>
            <a:lstStyle/>
            <a:p>
              <a:pPr algn="ctr">
                <a:spcAft>
                  <a:spcPts val="600"/>
                </a:spcAft>
              </a:pPr>
              <a:r>
                <a:rPr lang="de-DE" sz="1400" b="1" dirty="0">
                  <a:latin typeface="Calibri" panose="020F0502020204030204" pitchFamily="34" charset="0"/>
                  <a:ea typeface="Calibri" panose="020F0502020204030204" pitchFamily="34" charset="0"/>
                </a:rPr>
                <a:t>Einfluss der Versiegelung und des Blattflächenindex (Sommer)</a:t>
              </a:r>
            </a:p>
          </p:txBody>
        </p:sp>
      </p:grpSp>
      <p:pic>
        <p:nvPicPr>
          <p:cNvPr id="17" name="Grafik 16"/>
          <p:cNvPicPr/>
          <p:nvPr/>
        </p:nvPicPr>
        <p:blipFill rotWithShape="1">
          <a:blip r:embed="rId2"/>
          <a:srcRect l="40450"/>
          <a:stretch/>
        </p:blipFill>
        <p:spPr bwMode="auto">
          <a:xfrm>
            <a:off x="1061690" y="1548437"/>
            <a:ext cx="2862238" cy="1023313"/>
          </a:xfrm>
          <a:prstGeom prst="rect">
            <a:avLst/>
          </a:prstGeom>
        </p:spPr>
      </p:pic>
      <p:sp>
        <p:nvSpPr>
          <p:cNvPr id="18" name="Textfeld 17">
            <a:extLst>
              <a:ext uri="{FF2B5EF4-FFF2-40B4-BE49-F238E27FC236}">
                <a16:creationId xmlns:a16="http://schemas.microsoft.com/office/drawing/2014/main" id="{D9A12B19-18C6-7FAC-574C-1B44B6C22437}"/>
              </a:ext>
            </a:extLst>
          </p:cNvPr>
          <p:cNvSpPr txBox="1"/>
          <p:nvPr/>
        </p:nvSpPr>
        <p:spPr>
          <a:xfrm>
            <a:off x="1145891" y="66633"/>
            <a:ext cx="2482346" cy="369332"/>
          </a:xfrm>
          <a:prstGeom prst="rect">
            <a:avLst/>
          </a:prstGeom>
          <a:noFill/>
        </p:spPr>
        <p:txBody>
          <a:bodyPr wrap="none" rtlCol="0">
            <a:spAutoFit/>
          </a:bodyPr>
          <a:lstStyle/>
          <a:p>
            <a:r>
              <a:rPr lang="de-DE" b="1" dirty="0" smtClean="0"/>
              <a:t>Kühlpotential des Grüns</a:t>
            </a:r>
            <a:endParaRPr lang="de-DE" b="1" dirty="0"/>
          </a:p>
        </p:txBody>
      </p:sp>
    </p:spTree>
    <p:extLst>
      <p:ext uri="{BB962C8B-B14F-4D97-AF65-F5344CB8AC3E}">
        <p14:creationId xmlns:p14="http://schemas.microsoft.com/office/powerpoint/2010/main" val="27464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12192" y="1086578"/>
            <a:ext cx="5301445" cy="492443"/>
          </a:xfrm>
          <a:prstGeom prst="rect">
            <a:avLst/>
          </a:prstGeom>
        </p:spPr>
        <p:txBody>
          <a:bodyPr wrap="square">
            <a:spAutoFit/>
          </a:bodyPr>
          <a:lstStyle/>
          <a:p>
            <a:pPr algn="just"/>
            <a:r>
              <a:rPr lang="de-DE" sz="1200" dirty="0">
                <a:latin typeface="Calibri" panose="020F0502020204030204" pitchFamily="34" charset="0"/>
                <a:ea typeface="Calibri" panose="020F0502020204030204" pitchFamily="34" charset="0"/>
              </a:rPr>
              <a:t>Kühlung = Temperaturdifferenz: </a:t>
            </a:r>
            <a:r>
              <a:rPr lang="de-DE" sz="1200" dirty="0" err="1">
                <a:latin typeface="Calibri" panose="020F0502020204030204" pitchFamily="34" charset="0"/>
                <a:ea typeface="Calibri" panose="020F0502020204030204" pitchFamily="34" charset="0"/>
              </a:rPr>
              <a:t>T</a:t>
            </a:r>
            <a:r>
              <a:rPr lang="de-DE" sz="1200" baseline="-25000" dirty="0" err="1">
                <a:latin typeface="Calibri" panose="020F0502020204030204" pitchFamily="34" charset="0"/>
                <a:ea typeface="Calibri" panose="020F0502020204030204" pitchFamily="34" charset="0"/>
              </a:rPr>
              <a:t>Sonne</a:t>
            </a:r>
            <a:r>
              <a:rPr lang="de-DE" sz="1200" dirty="0">
                <a:latin typeface="Calibri" panose="020F0502020204030204" pitchFamily="34" charset="0"/>
                <a:ea typeface="Calibri" panose="020F0502020204030204" pitchFamily="34" charset="0"/>
              </a:rPr>
              <a:t> – </a:t>
            </a:r>
            <a:r>
              <a:rPr lang="de-DE" sz="1200" dirty="0" err="1">
                <a:latin typeface="Calibri" panose="020F0502020204030204" pitchFamily="34" charset="0"/>
                <a:ea typeface="Calibri" panose="020F0502020204030204" pitchFamily="34" charset="0"/>
              </a:rPr>
              <a:t>T</a:t>
            </a:r>
            <a:r>
              <a:rPr lang="de-DE" sz="1200" baseline="-25000" dirty="0" err="1">
                <a:latin typeface="Calibri" panose="020F0502020204030204" pitchFamily="34" charset="0"/>
                <a:ea typeface="Calibri" panose="020F0502020204030204" pitchFamily="34" charset="0"/>
              </a:rPr>
              <a:t>Baumschatten</a:t>
            </a:r>
            <a:endParaRPr lang="de-DE" sz="1200" baseline="-25000" dirty="0">
              <a:latin typeface="Calibri" panose="020F0502020204030204" pitchFamily="34" charset="0"/>
              <a:ea typeface="Calibri" panose="020F0502020204030204" pitchFamily="34" charset="0"/>
            </a:endParaRPr>
          </a:p>
          <a:p>
            <a:pPr algn="just"/>
            <a:r>
              <a:rPr lang="de-DE" sz="1200" dirty="0">
                <a:effectLst/>
                <a:latin typeface="Calibri" panose="020F0502020204030204" pitchFamily="34" charset="0"/>
                <a:ea typeface="Calibri" panose="020F0502020204030204" pitchFamily="34" charset="0"/>
              </a:rPr>
              <a:t>Temperatur: Mittel von fünf heißen Tagen (12- 16 Uhr</a:t>
            </a:r>
            <a:r>
              <a:rPr lang="de-DE" sz="1400" dirty="0">
                <a:effectLst/>
                <a:latin typeface="Calibri" panose="020F0502020204030204" pitchFamily="34" charset="0"/>
                <a:ea typeface="Calibri" panose="020F0502020204030204" pitchFamily="34" charset="0"/>
              </a:rPr>
              <a:t>)</a:t>
            </a:r>
          </a:p>
        </p:txBody>
      </p:sp>
      <p:pic>
        <p:nvPicPr>
          <p:cNvPr id="7" name="Grafik 6"/>
          <p:cNvPicPr/>
          <p:nvPr/>
        </p:nvPicPr>
        <p:blipFill rotWithShape="1">
          <a:blip r:embed="rId2"/>
          <a:srcRect r="79402"/>
          <a:stretch/>
        </p:blipFill>
        <p:spPr bwMode="auto">
          <a:xfrm>
            <a:off x="133230" y="1534168"/>
            <a:ext cx="990030" cy="1023313"/>
          </a:xfrm>
          <a:prstGeom prst="rect">
            <a:avLst/>
          </a:prstGeom>
        </p:spPr>
      </p:pic>
      <p:sp>
        <p:nvSpPr>
          <p:cNvPr id="6" name="Textfeld 5"/>
          <p:cNvSpPr txBox="1"/>
          <p:nvPr/>
        </p:nvSpPr>
        <p:spPr>
          <a:xfrm>
            <a:off x="1241860" y="693186"/>
            <a:ext cx="7020320" cy="369332"/>
          </a:xfrm>
          <a:prstGeom prst="rect">
            <a:avLst/>
          </a:prstGeom>
          <a:noFill/>
        </p:spPr>
        <p:txBody>
          <a:bodyPr wrap="none" rtlCol="0">
            <a:spAutoFit/>
          </a:bodyPr>
          <a:lstStyle/>
          <a:p>
            <a:r>
              <a:rPr lang="de-DE" dirty="0"/>
              <a:t>Temperaturmessungen an verschiedenen Plätzen in München 2021-2023</a:t>
            </a:r>
          </a:p>
        </p:txBody>
      </p:sp>
      <p:grpSp>
        <p:nvGrpSpPr>
          <p:cNvPr id="14" name="Gruppieren 13"/>
          <p:cNvGrpSpPr/>
          <p:nvPr/>
        </p:nvGrpSpPr>
        <p:grpSpPr>
          <a:xfrm>
            <a:off x="427554" y="2859782"/>
            <a:ext cx="8320910" cy="1872208"/>
            <a:chOff x="514005" y="2399235"/>
            <a:chExt cx="7848872" cy="1755940"/>
          </a:xfrm>
        </p:grpSpPr>
        <p:sp>
          <p:nvSpPr>
            <p:cNvPr id="15" name="Rechteck 14"/>
            <p:cNvSpPr/>
            <p:nvPr/>
          </p:nvSpPr>
          <p:spPr>
            <a:xfrm>
              <a:off x="514005" y="2399235"/>
              <a:ext cx="7848872" cy="172819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p:nvPr/>
          </p:nvPicPr>
          <p:blipFill>
            <a:blip r:embed="rId3"/>
            <a:stretch/>
          </p:blipFill>
          <p:spPr bwMode="auto">
            <a:xfrm>
              <a:off x="589783" y="2485512"/>
              <a:ext cx="7697316" cy="1669663"/>
            </a:xfrm>
            <a:prstGeom prst="rect">
              <a:avLst/>
            </a:prstGeom>
            <a:noFill/>
          </p:spPr>
        </p:pic>
      </p:grpSp>
      <p:pic>
        <p:nvPicPr>
          <p:cNvPr id="17" name="Grafik 16"/>
          <p:cNvPicPr/>
          <p:nvPr/>
        </p:nvPicPr>
        <p:blipFill rotWithShape="1">
          <a:blip r:embed="rId2"/>
          <a:srcRect l="40450"/>
          <a:stretch/>
        </p:blipFill>
        <p:spPr bwMode="auto">
          <a:xfrm>
            <a:off x="1061690" y="1548437"/>
            <a:ext cx="2862238" cy="1023313"/>
          </a:xfrm>
          <a:prstGeom prst="rect">
            <a:avLst/>
          </a:prstGeom>
        </p:spPr>
      </p:pic>
      <p:sp>
        <p:nvSpPr>
          <p:cNvPr id="18" name="Textfeld 17">
            <a:extLst>
              <a:ext uri="{FF2B5EF4-FFF2-40B4-BE49-F238E27FC236}">
                <a16:creationId xmlns:a16="http://schemas.microsoft.com/office/drawing/2014/main" id="{D9A12B19-18C6-7FAC-574C-1B44B6C22437}"/>
              </a:ext>
            </a:extLst>
          </p:cNvPr>
          <p:cNvSpPr txBox="1"/>
          <p:nvPr/>
        </p:nvSpPr>
        <p:spPr>
          <a:xfrm>
            <a:off x="1145891" y="66633"/>
            <a:ext cx="2482346" cy="369332"/>
          </a:xfrm>
          <a:prstGeom prst="rect">
            <a:avLst/>
          </a:prstGeom>
          <a:noFill/>
        </p:spPr>
        <p:txBody>
          <a:bodyPr wrap="none" rtlCol="0">
            <a:spAutoFit/>
          </a:bodyPr>
          <a:lstStyle/>
          <a:p>
            <a:r>
              <a:rPr lang="de-DE" b="1" dirty="0" smtClean="0"/>
              <a:t>Kühlpotential des Grüns</a:t>
            </a:r>
            <a:endParaRPr lang="de-DE" b="1" dirty="0"/>
          </a:p>
        </p:txBody>
      </p:sp>
    </p:spTree>
    <p:extLst>
      <p:ext uri="{BB962C8B-B14F-4D97-AF65-F5344CB8AC3E}">
        <p14:creationId xmlns:p14="http://schemas.microsoft.com/office/powerpoint/2010/main" val="34239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440314533"/>
              </p:ext>
            </p:extLst>
          </p:nvPr>
        </p:nvGraphicFramePr>
        <p:xfrm>
          <a:off x="0" y="1461001"/>
          <a:ext cx="3040935" cy="26722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p:cNvGraphicFramePr/>
          <p:nvPr>
            <p:extLst>
              <p:ext uri="{D42A27DB-BD31-4B8C-83A1-F6EECF244321}">
                <p14:modId xmlns:p14="http://schemas.microsoft.com/office/powerpoint/2010/main" val="3255056411"/>
              </p:ext>
            </p:extLst>
          </p:nvPr>
        </p:nvGraphicFramePr>
        <p:xfrm>
          <a:off x="2987824" y="1576896"/>
          <a:ext cx="2972655" cy="2523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p:cNvGraphicFramePr/>
          <p:nvPr>
            <p:extLst>
              <p:ext uri="{D42A27DB-BD31-4B8C-83A1-F6EECF244321}">
                <p14:modId xmlns:p14="http://schemas.microsoft.com/office/powerpoint/2010/main" val="2776570088"/>
              </p:ext>
            </p:extLst>
          </p:nvPr>
        </p:nvGraphicFramePr>
        <p:xfrm>
          <a:off x="6012160" y="1461001"/>
          <a:ext cx="2973767" cy="263982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hteck 2"/>
          <p:cNvSpPr/>
          <p:nvPr/>
        </p:nvSpPr>
        <p:spPr>
          <a:xfrm>
            <a:off x="1119989" y="66633"/>
            <a:ext cx="6888957" cy="369332"/>
          </a:xfrm>
          <a:prstGeom prst="rect">
            <a:avLst/>
          </a:prstGeom>
        </p:spPr>
        <p:txBody>
          <a:bodyPr wrap="square">
            <a:spAutoFit/>
          </a:bodyPr>
          <a:lstStyle/>
          <a:p>
            <a:r>
              <a:rPr lang="de-DE" b="1" dirty="0"/>
              <a:t>Einfluss des Wasserhaushalts auf Wachstum und Ökosystemleistungen</a:t>
            </a:r>
          </a:p>
        </p:txBody>
      </p:sp>
      <p:sp>
        <p:nvSpPr>
          <p:cNvPr id="4" name="Rechteck 3"/>
          <p:cNvSpPr/>
          <p:nvPr/>
        </p:nvSpPr>
        <p:spPr>
          <a:xfrm>
            <a:off x="1127520" y="1172789"/>
            <a:ext cx="7620944" cy="276999"/>
          </a:xfrm>
          <a:prstGeom prst="rect">
            <a:avLst/>
          </a:prstGeom>
        </p:spPr>
        <p:txBody>
          <a:bodyPr wrap="square">
            <a:spAutoFit/>
          </a:bodyPr>
          <a:lstStyle/>
          <a:p>
            <a:r>
              <a:rPr lang="de-DE" sz="1200" b="1" dirty="0"/>
              <a:t>Biomassenzuwachs                                         Niederschlagsabfluss                                                  Kohlenstofffixierung </a:t>
            </a:r>
          </a:p>
        </p:txBody>
      </p:sp>
      <p:sp>
        <p:nvSpPr>
          <p:cNvPr id="5" name="Rechteck 4"/>
          <p:cNvSpPr/>
          <p:nvPr/>
        </p:nvSpPr>
        <p:spPr>
          <a:xfrm>
            <a:off x="3976322" y="4443958"/>
            <a:ext cx="1191352" cy="369332"/>
          </a:xfrm>
          <a:prstGeom prst="rect">
            <a:avLst/>
          </a:prstGeom>
        </p:spPr>
        <p:txBody>
          <a:bodyPr wrap="none">
            <a:spAutoFit/>
          </a:bodyPr>
          <a:lstStyle/>
          <a:p>
            <a:r>
              <a:rPr lang="de-DE" dirty="0"/>
              <a:t>1991-2020</a:t>
            </a:r>
          </a:p>
        </p:txBody>
      </p:sp>
    </p:spTree>
    <p:extLst>
      <p:ext uri="{BB962C8B-B14F-4D97-AF65-F5344CB8AC3E}">
        <p14:creationId xmlns:p14="http://schemas.microsoft.com/office/powerpoint/2010/main" val="2355493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E90738-EF8B-3C4C-F5FB-B2C4E1977307}"/>
              </a:ext>
            </a:extLst>
          </p:cNvPr>
          <p:cNvSpPr/>
          <p:nvPr/>
        </p:nvSpPr>
        <p:spPr>
          <a:xfrm>
            <a:off x="4283968" y="1051451"/>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2"/>
          <a:srcRect l="477" t="1646" r="1279" b="2861"/>
          <a:stretch/>
        </p:blipFill>
        <p:spPr>
          <a:xfrm>
            <a:off x="467544" y="1182254"/>
            <a:ext cx="5301440" cy="3961246"/>
          </a:xfrm>
          <a:prstGeom prst="rect">
            <a:avLst/>
          </a:prstGeom>
        </p:spPr>
      </p:pic>
      <p:sp>
        <p:nvSpPr>
          <p:cNvPr id="5" name="Textfeld 4">
            <a:extLst>
              <a:ext uri="{FF2B5EF4-FFF2-40B4-BE49-F238E27FC236}">
                <a16:creationId xmlns:a16="http://schemas.microsoft.com/office/drawing/2014/main" id="{D5FA4527-E85B-F770-E011-2BA4FB2EF1CE}"/>
              </a:ext>
            </a:extLst>
          </p:cNvPr>
          <p:cNvSpPr txBox="1"/>
          <p:nvPr/>
        </p:nvSpPr>
        <p:spPr>
          <a:xfrm>
            <a:off x="1355552" y="851396"/>
            <a:ext cx="4464496" cy="400110"/>
          </a:xfrm>
          <a:prstGeom prst="rect">
            <a:avLst/>
          </a:prstGeom>
          <a:noFill/>
        </p:spPr>
        <p:txBody>
          <a:bodyPr wrap="square">
            <a:spAutoFit/>
          </a:bodyPr>
          <a:lstStyle/>
          <a:p>
            <a:pPr algn="ctr"/>
            <a:r>
              <a:rPr lang="de-DE" sz="1000" dirty="0"/>
              <a:t>TROCKENSTRESS</a:t>
            </a:r>
          </a:p>
          <a:p>
            <a:r>
              <a:rPr lang="de-DE" sz="1000" dirty="0"/>
              <a:t>                  sehr hoch          </a:t>
            </a:r>
            <a:r>
              <a:rPr lang="de-DE" sz="1000" dirty="0" err="1"/>
              <a:t>hoch</a:t>
            </a:r>
            <a:r>
              <a:rPr lang="de-DE" sz="1000" dirty="0"/>
              <a:t>              mittel               gering                  kein</a:t>
            </a:r>
          </a:p>
        </p:txBody>
      </p:sp>
      <p:sp>
        <p:nvSpPr>
          <p:cNvPr id="4" name="Rechteck 3"/>
          <p:cNvSpPr/>
          <p:nvPr/>
        </p:nvSpPr>
        <p:spPr>
          <a:xfrm>
            <a:off x="5768984" y="4299942"/>
            <a:ext cx="3491880" cy="523220"/>
          </a:xfrm>
          <a:prstGeom prst="rect">
            <a:avLst/>
          </a:prstGeom>
        </p:spPr>
        <p:txBody>
          <a:bodyPr wrap="square">
            <a:spAutoFit/>
          </a:bodyPr>
          <a:lstStyle/>
          <a:p>
            <a:r>
              <a:rPr lang="de-DE" sz="1400" dirty="0">
                <a:latin typeface="Calibri" panose="020F0502020204030204" pitchFamily="34" charset="0"/>
                <a:ea typeface="Calibri" panose="020F0502020204030204" pitchFamily="34" charset="0"/>
              </a:rPr>
              <a:t>Trockenstressindex: Verhältnis von tatsächlicher zu potentieller Verdunstung </a:t>
            </a:r>
            <a:endParaRPr lang="de-DE" sz="1400" dirty="0"/>
          </a:p>
        </p:txBody>
      </p:sp>
      <p:sp>
        <p:nvSpPr>
          <p:cNvPr id="6" name="Rechteck 5"/>
          <p:cNvSpPr/>
          <p:nvPr/>
        </p:nvSpPr>
        <p:spPr>
          <a:xfrm>
            <a:off x="5724128" y="1251506"/>
            <a:ext cx="2842142" cy="923330"/>
          </a:xfrm>
          <a:prstGeom prst="rect">
            <a:avLst/>
          </a:prstGeom>
        </p:spPr>
        <p:txBody>
          <a:bodyPr wrap="square">
            <a:spAutoFit/>
          </a:bodyPr>
          <a:lstStyle/>
          <a:p>
            <a:r>
              <a:rPr lang="de-DE" dirty="0"/>
              <a:t>des Baumbestands an den einzelnen Plätzen </a:t>
            </a:r>
          </a:p>
          <a:p>
            <a:r>
              <a:rPr lang="de-DE" dirty="0"/>
              <a:t>1991-2020</a:t>
            </a:r>
          </a:p>
        </p:txBody>
      </p:sp>
      <p:sp>
        <p:nvSpPr>
          <p:cNvPr id="9" name="Textfeld 8">
            <a:extLst>
              <a:ext uri="{FF2B5EF4-FFF2-40B4-BE49-F238E27FC236}">
                <a16:creationId xmlns:a16="http://schemas.microsoft.com/office/drawing/2014/main" id="{D9A12B19-18C6-7FAC-574C-1B44B6C22437}"/>
              </a:ext>
            </a:extLst>
          </p:cNvPr>
          <p:cNvSpPr txBox="1"/>
          <p:nvPr/>
        </p:nvSpPr>
        <p:spPr>
          <a:xfrm>
            <a:off x="1145891" y="51470"/>
            <a:ext cx="2482346" cy="369332"/>
          </a:xfrm>
          <a:prstGeom prst="rect">
            <a:avLst/>
          </a:prstGeom>
          <a:noFill/>
        </p:spPr>
        <p:txBody>
          <a:bodyPr wrap="none" rtlCol="0">
            <a:spAutoFit/>
          </a:bodyPr>
          <a:lstStyle/>
          <a:p>
            <a:r>
              <a:rPr lang="de-DE" b="1" dirty="0" smtClean="0"/>
              <a:t>Kühlpotential des Grüns</a:t>
            </a:r>
            <a:endParaRPr lang="de-DE" b="1" dirty="0"/>
          </a:p>
        </p:txBody>
      </p:sp>
    </p:spTree>
    <p:extLst>
      <p:ext uri="{BB962C8B-B14F-4D97-AF65-F5344CB8AC3E}">
        <p14:creationId xmlns:p14="http://schemas.microsoft.com/office/powerpoint/2010/main" val="381942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ED7760E2-2DC7-6AA6-E63B-7AA977E0EB0C}"/>
              </a:ext>
            </a:extLst>
          </p:cNvPr>
          <p:cNvSpPr txBox="1"/>
          <p:nvPr/>
        </p:nvSpPr>
        <p:spPr>
          <a:xfrm>
            <a:off x="1145891" y="66633"/>
            <a:ext cx="1631024" cy="369332"/>
          </a:xfrm>
          <a:prstGeom prst="rect">
            <a:avLst/>
          </a:prstGeom>
          <a:noFill/>
        </p:spPr>
        <p:txBody>
          <a:bodyPr wrap="none" rtlCol="0">
            <a:spAutoFit/>
          </a:bodyPr>
          <a:lstStyle/>
          <a:p>
            <a:r>
              <a:rPr lang="de-DE" b="1" dirty="0"/>
              <a:t>Klimaszenarien</a:t>
            </a:r>
            <a:endParaRPr lang="en-US" b="1" dirty="0"/>
          </a:p>
        </p:txBody>
      </p:sp>
      <p:pic>
        <p:nvPicPr>
          <p:cNvPr id="22" name="Grafik 21">
            <a:extLst>
              <a:ext uri="{FF2B5EF4-FFF2-40B4-BE49-F238E27FC236}">
                <a16:creationId xmlns:a16="http://schemas.microsoft.com/office/drawing/2014/main" id="{AE4FEFAD-0DD9-38CF-FF5B-7BA5A948B859}"/>
              </a:ext>
            </a:extLst>
          </p:cNvPr>
          <p:cNvPicPr>
            <a:picLocks noChangeAspect="1"/>
          </p:cNvPicPr>
          <p:nvPr/>
        </p:nvPicPr>
        <p:blipFill>
          <a:blip r:embed="rId3"/>
          <a:stretch>
            <a:fillRect/>
          </a:stretch>
        </p:blipFill>
        <p:spPr>
          <a:xfrm>
            <a:off x="206510" y="1466451"/>
            <a:ext cx="3607542" cy="2744127"/>
          </a:xfrm>
          <a:prstGeom prst="rect">
            <a:avLst/>
          </a:prstGeom>
        </p:spPr>
      </p:pic>
      <p:sp>
        <p:nvSpPr>
          <p:cNvPr id="23" name="Textfeld 22">
            <a:extLst>
              <a:ext uri="{FF2B5EF4-FFF2-40B4-BE49-F238E27FC236}">
                <a16:creationId xmlns:a16="http://schemas.microsoft.com/office/drawing/2014/main" id="{338907B6-4E9A-3325-C3FF-AF3391449F54}"/>
              </a:ext>
            </a:extLst>
          </p:cNvPr>
          <p:cNvSpPr txBox="1"/>
          <p:nvPr/>
        </p:nvSpPr>
        <p:spPr>
          <a:xfrm>
            <a:off x="1331640" y="869251"/>
            <a:ext cx="6038448" cy="646331"/>
          </a:xfrm>
          <a:prstGeom prst="rect">
            <a:avLst/>
          </a:prstGeom>
          <a:noFill/>
        </p:spPr>
        <p:txBody>
          <a:bodyPr wrap="none" rtlCol="0">
            <a:spAutoFit/>
          </a:bodyPr>
          <a:lstStyle/>
          <a:p>
            <a:r>
              <a:rPr lang="en-US" sz="1800" dirty="0">
                <a:effectLst/>
                <a:ea typeface="Calibri" panose="020F0502020204030204" pitchFamily="34" charset="0"/>
              </a:rPr>
              <a:t>Inter-Sectoral Impact Model Intercomparison Project (ISIMIP)</a:t>
            </a:r>
            <a:endParaRPr lang="de-DE" dirty="0"/>
          </a:p>
          <a:p>
            <a:pPr algn="ctr"/>
            <a:r>
              <a:rPr lang="en-US" b="1" dirty="0"/>
              <a:t> </a:t>
            </a:r>
            <a:endParaRPr lang="en-US" sz="1800" b="1" dirty="0">
              <a:effectLst/>
              <a:ea typeface="Calibri" panose="020F0502020204030204" pitchFamily="34" charset="0"/>
            </a:endParaRPr>
          </a:p>
        </p:txBody>
      </p:sp>
      <p:sp>
        <p:nvSpPr>
          <p:cNvPr id="24" name="Textfeld 23">
            <a:extLst>
              <a:ext uri="{FF2B5EF4-FFF2-40B4-BE49-F238E27FC236}">
                <a16:creationId xmlns:a16="http://schemas.microsoft.com/office/drawing/2014/main" id="{AA6D61D3-B941-7708-FD70-56D44D648745}"/>
              </a:ext>
            </a:extLst>
          </p:cNvPr>
          <p:cNvSpPr txBox="1"/>
          <p:nvPr/>
        </p:nvSpPr>
        <p:spPr>
          <a:xfrm>
            <a:off x="4572000" y="1635646"/>
            <a:ext cx="4572000" cy="2807756"/>
          </a:xfrm>
          <a:prstGeom prst="rect">
            <a:avLst/>
          </a:prstGeom>
          <a:noFill/>
        </p:spPr>
        <p:txBody>
          <a:bodyPr wrap="square">
            <a:spAutoFit/>
          </a:bodyPr>
          <a:lstStyle/>
          <a:p>
            <a:pPr>
              <a:lnSpc>
                <a:spcPct val="120000"/>
              </a:lnSpc>
              <a:spcAft>
                <a:spcPts val="600"/>
              </a:spcAft>
            </a:pPr>
            <a:r>
              <a:rPr lang="de-DE" sz="1400" dirty="0">
                <a:solidFill>
                  <a:srgbClr val="FF0000"/>
                </a:solidFill>
                <a:ea typeface="Times New Roman" panose="02020603050405020304" pitchFamily="18" charset="0"/>
                <a:cs typeface="Arial" panose="020B0604020202020204" pitchFamily="34" charset="0"/>
              </a:rPr>
              <a:t>RCP 8.5: 	Anstieg des globalen Strahlungsantriebs bis 	zu 8,5 W m</a:t>
            </a:r>
            <a:r>
              <a:rPr lang="de-DE" sz="1400" baseline="30000" dirty="0">
                <a:solidFill>
                  <a:srgbClr val="FF0000"/>
                </a:solidFill>
                <a:ea typeface="Times New Roman" panose="02020603050405020304" pitchFamily="18" charset="0"/>
                <a:cs typeface="Arial" panose="020B0604020202020204" pitchFamily="34" charset="0"/>
              </a:rPr>
              <a:t>-2</a:t>
            </a:r>
            <a:r>
              <a:rPr lang="de-DE" sz="1400" dirty="0">
                <a:solidFill>
                  <a:srgbClr val="FF0000"/>
                </a:solidFill>
                <a:ea typeface="Times New Roman" panose="02020603050405020304" pitchFamily="18" charset="0"/>
                <a:cs typeface="Arial" panose="020B0604020202020204" pitchFamily="34" charset="0"/>
              </a:rPr>
              <a:t> in 2100</a:t>
            </a:r>
            <a:endParaRPr lang="de-DE" sz="1400" dirty="0">
              <a:solidFill>
                <a:srgbClr val="FF0000"/>
              </a:solidFill>
              <a:ea typeface="Times New Roman" panose="02020603050405020304" pitchFamily="18" charset="0"/>
              <a:cs typeface="Times New Roman" panose="02020603050405020304" pitchFamily="18" charset="0"/>
            </a:endParaRPr>
          </a:p>
          <a:p>
            <a:pPr>
              <a:lnSpc>
                <a:spcPct val="120000"/>
              </a:lnSpc>
              <a:spcAft>
                <a:spcPts val="600"/>
              </a:spcAft>
            </a:pPr>
            <a:r>
              <a:rPr lang="de-DE" sz="1400" dirty="0">
                <a:effectLst/>
                <a:ea typeface="Times New Roman" panose="02020603050405020304" pitchFamily="18" charset="0"/>
                <a:cs typeface="Arial" panose="020B0604020202020204" pitchFamily="34" charset="0"/>
              </a:rPr>
              <a:t>RCP 6.0 bzw. 4.5: Stabilisierungen des globalen 	Strahlungsantriebs ohne Überschwingungen 	bei 6 W m</a:t>
            </a:r>
            <a:r>
              <a:rPr lang="de-DE" sz="1400" baseline="30000" dirty="0">
                <a:effectLst/>
                <a:ea typeface="Times New Roman" panose="02020603050405020304" pitchFamily="18" charset="0"/>
                <a:cs typeface="Arial" panose="020B0604020202020204" pitchFamily="34" charset="0"/>
              </a:rPr>
              <a:t>-2</a:t>
            </a:r>
            <a:r>
              <a:rPr lang="de-DE" sz="1400" dirty="0">
                <a:effectLst/>
                <a:ea typeface="Times New Roman" panose="02020603050405020304" pitchFamily="18" charset="0"/>
                <a:cs typeface="Arial" panose="020B0604020202020204" pitchFamily="34" charset="0"/>
              </a:rPr>
              <a:t> bzw. 4,5 W m</a:t>
            </a:r>
            <a:r>
              <a:rPr lang="de-DE" sz="1400" baseline="30000" dirty="0">
                <a:effectLst/>
                <a:ea typeface="Times New Roman" panose="02020603050405020304" pitchFamily="18" charset="0"/>
                <a:cs typeface="Arial" panose="020B0604020202020204" pitchFamily="34" charset="0"/>
              </a:rPr>
              <a:t>-2</a:t>
            </a:r>
            <a:r>
              <a:rPr lang="de-DE" sz="1400" dirty="0">
                <a:effectLst/>
                <a:ea typeface="Times New Roman" panose="02020603050405020304" pitchFamily="18" charset="0"/>
                <a:cs typeface="Arial" panose="020B0604020202020204" pitchFamily="34" charset="0"/>
              </a:rPr>
              <a:t> in 2100 </a:t>
            </a:r>
          </a:p>
          <a:p>
            <a:pPr>
              <a:lnSpc>
                <a:spcPct val="120000"/>
              </a:lnSpc>
            </a:pPr>
            <a:r>
              <a:rPr lang="de-DE" sz="1400" dirty="0">
                <a:effectLst/>
                <a:ea typeface="Times New Roman" panose="02020603050405020304" pitchFamily="18" charset="0"/>
                <a:cs typeface="Arial" panose="020B0604020202020204" pitchFamily="34" charset="0"/>
              </a:rPr>
              <a:t> </a:t>
            </a:r>
            <a:r>
              <a:rPr lang="de-DE" sz="1400" dirty="0">
                <a:solidFill>
                  <a:srgbClr val="00B050"/>
                </a:solidFill>
                <a:ea typeface="Times New Roman" panose="02020603050405020304" pitchFamily="18" charset="0"/>
                <a:cs typeface="Arial" panose="020B0604020202020204" pitchFamily="34" charset="0"/>
              </a:rPr>
              <a:t>RCP 2.6: 	ein Spitzenwert des Strahlungsantriebs von ca. 	3 W m</a:t>
            </a:r>
            <a:r>
              <a:rPr lang="de-DE" sz="1400" baseline="30000" dirty="0">
                <a:solidFill>
                  <a:srgbClr val="00B050"/>
                </a:solidFill>
                <a:ea typeface="Times New Roman" panose="02020603050405020304" pitchFamily="18" charset="0"/>
                <a:cs typeface="Arial" panose="020B0604020202020204" pitchFamily="34" charset="0"/>
              </a:rPr>
              <a:t>-2</a:t>
            </a:r>
            <a:r>
              <a:rPr lang="de-DE" sz="1400" dirty="0">
                <a:solidFill>
                  <a:srgbClr val="00B050"/>
                </a:solidFill>
                <a:ea typeface="Times New Roman" panose="02020603050405020304" pitchFamily="18" charset="0"/>
                <a:cs typeface="Arial" panose="020B0604020202020204" pitchFamily="34" charset="0"/>
              </a:rPr>
              <a:t> wird Mitte des 	Jahrhunderts erreicht, 	gefolgt von einem Rückgang auf 2,6 W m</a:t>
            </a:r>
            <a:r>
              <a:rPr lang="de-DE" sz="1400" baseline="30000" dirty="0">
                <a:solidFill>
                  <a:srgbClr val="00B050"/>
                </a:solidFill>
                <a:ea typeface="Times New Roman" panose="02020603050405020304" pitchFamily="18" charset="0"/>
                <a:cs typeface="Arial" panose="020B0604020202020204" pitchFamily="34" charset="0"/>
              </a:rPr>
              <a:t>-2</a:t>
            </a:r>
            <a:r>
              <a:rPr lang="de-DE" sz="1400" dirty="0">
                <a:solidFill>
                  <a:srgbClr val="00B050"/>
                </a:solidFill>
                <a:ea typeface="Times New Roman" panose="02020603050405020304" pitchFamily="18" charset="0"/>
                <a:cs typeface="Arial" panose="020B0604020202020204" pitchFamily="34" charset="0"/>
              </a:rPr>
              <a:t> bis 	2100 </a:t>
            </a:r>
            <a:endParaRPr lang="de-DE" sz="1400" dirty="0">
              <a:solidFill>
                <a:srgbClr val="00B050"/>
              </a:solidFill>
              <a:ea typeface="Times New Roman" panose="02020603050405020304" pitchFamily="18" charset="0"/>
              <a:cs typeface="Times New Roman" panose="02020603050405020304" pitchFamily="18" charset="0"/>
            </a:endParaRPr>
          </a:p>
          <a:p>
            <a:pPr lvl="0">
              <a:lnSpc>
                <a:spcPct val="120000"/>
              </a:lnSpc>
            </a:pPr>
            <a:endParaRPr lang="de-DE" sz="1400" dirty="0">
              <a:effectLst/>
              <a:ea typeface="Times New Roman" panose="02020603050405020304" pitchFamily="18" charset="0"/>
              <a:cs typeface="Times New Roman" panose="02020603050405020304" pitchFamily="18" charset="0"/>
            </a:endParaRPr>
          </a:p>
        </p:txBody>
      </p:sp>
      <p:sp>
        <p:nvSpPr>
          <p:cNvPr id="25" name="Rechteck 24">
            <a:extLst>
              <a:ext uri="{FF2B5EF4-FFF2-40B4-BE49-F238E27FC236}">
                <a16:creationId xmlns:a16="http://schemas.microsoft.com/office/drawing/2014/main" id="{DE4DBB24-044D-C094-C27E-AEAD3EC508EA}"/>
              </a:ext>
            </a:extLst>
          </p:cNvPr>
          <p:cNvSpPr/>
          <p:nvPr/>
        </p:nvSpPr>
        <p:spPr>
          <a:xfrm>
            <a:off x="608223" y="1635646"/>
            <a:ext cx="3266664" cy="190845"/>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a:extLst>
              <a:ext uri="{FF2B5EF4-FFF2-40B4-BE49-F238E27FC236}">
                <a16:creationId xmlns:a16="http://schemas.microsoft.com/office/drawing/2014/main" id="{80FECA89-1344-9033-3CA3-59879B5071F0}"/>
              </a:ext>
            </a:extLst>
          </p:cNvPr>
          <p:cNvSpPr/>
          <p:nvPr/>
        </p:nvSpPr>
        <p:spPr>
          <a:xfrm rot="10800000" flipV="1">
            <a:off x="3891407" y="3194643"/>
            <a:ext cx="709388" cy="7200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a:extLst>
              <a:ext uri="{FF2B5EF4-FFF2-40B4-BE49-F238E27FC236}">
                <a16:creationId xmlns:a16="http://schemas.microsoft.com/office/drawing/2014/main" id="{B55889F5-E2D2-57A4-BDA7-8BE66B02140B}"/>
              </a:ext>
            </a:extLst>
          </p:cNvPr>
          <p:cNvSpPr/>
          <p:nvPr/>
        </p:nvSpPr>
        <p:spPr>
          <a:xfrm rot="9528287" flipV="1">
            <a:off x="3836410" y="1911472"/>
            <a:ext cx="709388" cy="720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3422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nplatzhalter 4"/>
          <p:cNvSpPr txBox="1">
            <a:spLocks noGrp="1"/>
          </p:cNvSpPr>
          <p:nvPr>
            <p:ph type="sldNum" sz="quarter" idx="2"/>
          </p:nvPr>
        </p:nvSpPr>
        <p:spPr>
          <a:xfrm>
            <a:off x="8595429" y="4783454"/>
            <a:ext cx="91372"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sz="1400"/>
              <a:t>2</a:t>
            </a:fld>
            <a:endParaRPr dirty="0"/>
          </a:p>
        </p:txBody>
      </p:sp>
      <p:sp>
        <p:nvSpPr>
          <p:cNvPr id="3" name="Rechteck 2"/>
          <p:cNvSpPr/>
          <p:nvPr/>
        </p:nvSpPr>
        <p:spPr>
          <a:xfrm>
            <a:off x="683568" y="1275606"/>
            <a:ext cx="8260250" cy="2679195"/>
          </a:xfrm>
          <a:prstGeom prst="rect">
            <a:avLst/>
          </a:prstGeom>
        </p:spPr>
        <p:txBody>
          <a:bodyPr wrap="square">
            <a:spAutoFit/>
          </a:bodyPr>
          <a:lstStyle/>
          <a:p>
            <a:pPr marL="12065" marR="34290">
              <a:lnSpc>
                <a:spcPct val="114998"/>
              </a:lnSpc>
              <a:spcBef>
                <a:spcPts val="100"/>
              </a:spcBef>
              <a:buSzPct val="100000"/>
              <a:defRPr sz="1600" spc="-15">
                <a:latin typeface="Carlito"/>
                <a:ea typeface="Carlito"/>
                <a:cs typeface="Carlito"/>
                <a:sym typeface="Carlito"/>
              </a:defRPr>
            </a:pPr>
            <a:r>
              <a:rPr lang="de-DE" sz="1200" dirty="0" smtClean="0"/>
              <a:t>Welchen Beitrag leistet das Grün (Bäume, Sträucher, Grasflächen) eines öffentlichen Platzes in München für die Abkühlung der Lufttemperatur, die Verringerung des Regenwasserabflusses und die Kohlenstoffspeicherung in Abhängigkeit von den Pflanzgruppen?</a:t>
            </a:r>
            <a:br>
              <a:rPr lang="de-DE" sz="1200" dirty="0" smtClean="0"/>
            </a:br>
            <a:endParaRPr lang="de-DE" sz="1200" dirty="0" smtClean="0"/>
          </a:p>
          <a:p>
            <a:pPr marL="12065" marR="34290">
              <a:lnSpc>
                <a:spcPct val="114998"/>
              </a:lnSpc>
              <a:spcBef>
                <a:spcPts val="100"/>
              </a:spcBef>
              <a:buSzPct val="100000"/>
              <a:defRPr sz="1600" spc="-15">
                <a:latin typeface="Carlito"/>
                <a:ea typeface="Carlito"/>
                <a:cs typeface="Carlito"/>
                <a:sym typeface="Carlito"/>
              </a:defRPr>
            </a:pPr>
            <a:r>
              <a:rPr lang="de-DE" sz="1200" dirty="0" smtClean="0"/>
              <a:t>Wie verändern sich die Umweltleistungen des Grüns eines öffentlichen Platzes in München unter veränderten Klimabedingungen?</a:t>
            </a:r>
            <a:br>
              <a:rPr lang="de-DE" sz="1200" dirty="0" smtClean="0"/>
            </a:br>
            <a:endParaRPr lang="de-DE" sz="1200" dirty="0" smtClean="0"/>
          </a:p>
          <a:p>
            <a:pPr marL="12065" marR="34290">
              <a:lnSpc>
                <a:spcPct val="114998"/>
              </a:lnSpc>
              <a:spcBef>
                <a:spcPts val="100"/>
              </a:spcBef>
              <a:buSzPct val="100000"/>
              <a:defRPr sz="1600" spc="-15">
                <a:latin typeface="Carlito"/>
                <a:ea typeface="Carlito"/>
                <a:cs typeface="Carlito"/>
                <a:sym typeface="Carlito"/>
              </a:defRPr>
            </a:pPr>
            <a:r>
              <a:rPr lang="de-DE" sz="1200" dirty="0" smtClean="0"/>
              <a:t>Wie können die ausgewählten Plätze an den Klimawandel angepasst werden (Abkühlung durch Transpiration, Minimierung Abflussmenge, Maximierung Kohlenstoffspeicherung)?</a:t>
            </a:r>
            <a:br>
              <a:rPr lang="de-DE" sz="1200" dirty="0" smtClean="0"/>
            </a:br>
            <a:endParaRPr lang="de-DE" sz="1200" dirty="0" smtClean="0"/>
          </a:p>
          <a:p>
            <a:pPr marL="12065" marR="34290">
              <a:lnSpc>
                <a:spcPct val="114998"/>
              </a:lnSpc>
              <a:spcBef>
                <a:spcPts val="100"/>
              </a:spcBef>
              <a:buSzPct val="100000"/>
              <a:defRPr sz="1600" spc="-15">
                <a:latin typeface="Carlito"/>
                <a:ea typeface="Carlito"/>
                <a:cs typeface="Carlito"/>
                <a:sym typeface="Carlito"/>
              </a:defRPr>
            </a:pPr>
            <a:r>
              <a:rPr lang="de-DE" sz="1200" dirty="0" smtClean="0"/>
              <a:t>Wie sind die klimatischen Bedingungen an ausgewählten Plätzen an einzelnen Tagen? Können Optimierungen des Standortklimas anhand der Vegetation (Bäume, Sträucher, Grasflächen) erfolgen?</a:t>
            </a:r>
            <a:endParaRPr lang="en-US" sz="1200" dirty="0">
              <a:solidFill>
                <a:srgbClr val="0070C0"/>
              </a:solidFill>
            </a:endParaRPr>
          </a:p>
        </p:txBody>
      </p:sp>
      <p:sp>
        <p:nvSpPr>
          <p:cNvPr id="5" name="Textfeld 4">
            <a:extLst>
              <a:ext uri="{FF2B5EF4-FFF2-40B4-BE49-F238E27FC236}">
                <a16:creationId xmlns:a16="http://schemas.microsoft.com/office/drawing/2014/main" id="{D9A12B19-18C6-7FAC-574C-1B44B6C22437}"/>
              </a:ext>
            </a:extLst>
          </p:cNvPr>
          <p:cNvSpPr txBox="1"/>
          <p:nvPr/>
        </p:nvSpPr>
        <p:spPr>
          <a:xfrm>
            <a:off x="1145891" y="66633"/>
            <a:ext cx="1855893" cy="369332"/>
          </a:xfrm>
          <a:prstGeom prst="rect">
            <a:avLst/>
          </a:prstGeom>
          <a:noFill/>
        </p:spPr>
        <p:txBody>
          <a:bodyPr wrap="none" rtlCol="0">
            <a:spAutoFit/>
          </a:bodyPr>
          <a:lstStyle/>
          <a:p>
            <a:r>
              <a:rPr lang="de-DE" b="1" dirty="0" smtClean="0"/>
              <a:t>Forschungsfragen</a:t>
            </a:r>
            <a:endParaRPr lang="de-DE" b="1" dirty="0"/>
          </a:p>
        </p:txBody>
      </p:sp>
    </p:spTree>
    <p:extLst>
      <p:ext uri="{BB962C8B-B14F-4D97-AF65-F5344CB8AC3E}">
        <p14:creationId xmlns:p14="http://schemas.microsoft.com/office/powerpoint/2010/main" val="285263767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87524" y="1097464"/>
            <a:ext cx="8712968" cy="307777"/>
          </a:xfrm>
          <a:prstGeom prst="rect">
            <a:avLst/>
          </a:prstGeom>
          <a:noFill/>
        </p:spPr>
        <p:txBody>
          <a:bodyPr wrap="square" rtlCol="0">
            <a:spAutoFit/>
          </a:bodyPr>
          <a:lstStyle/>
          <a:p>
            <a:r>
              <a:rPr lang="de-DE" sz="1400" b="1" dirty="0"/>
              <a:t>Stadt</a:t>
            </a:r>
            <a:r>
              <a:rPr lang="de-DE" sz="1400" i="1" dirty="0"/>
              <a:t>: </a:t>
            </a:r>
            <a:r>
              <a:rPr lang="de-DE" sz="1400" dirty="0"/>
              <a:t>München</a:t>
            </a:r>
          </a:p>
        </p:txBody>
      </p:sp>
      <p:grpSp>
        <p:nvGrpSpPr>
          <p:cNvPr id="12" name="Gruppieren 11">
            <a:extLst>
              <a:ext uri="{FF2B5EF4-FFF2-40B4-BE49-F238E27FC236}">
                <a16:creationId xmlns:a16="http://schemas.microsoft.com/office/drawing/2014/main" id="{AC360E38-08A4-1AC9-6768-06480BD48473}"/>
              </a:ext>
            </a:extLst>
          </p:cNvPr>
          <p:cNvGrpSpPr/>
          <p:nvPr/>
        </p:nvGrpSpPr>
        <p:grpSpPr>
          <a:xfrm>
            <a:off x="0" y="2243104"/>
            <a:ext cx="9142707" cy="2759802"/>
            <a:chOff x="29364" y="2211710"/>
            <a:chExt cx="9142707" cy="2759802"/>
          </a:xfrm>
        </p:grpSpPr>
        <p:pic>
          <p:nvPicPr>
            <p:cNvPr id="19" name="Grafik 18">
              <a:extLst>
                <a:ext uri="{FF2B5EF4-FFF2-40B4-BE49-F238E27FC236}">
                  <a16:creationId xmlns:a16="http://schemas.microsoft.com/office/drawing/2014/main" id="{F64E288C-4513-9B3D-C67B-B680CD37A1D4}"/>
                </a:ext>
              </a:extLst>
            </p:cNvPr>
            <p:cNvPicPr>
              <a:picLocks noChangeAspect="1"/>
            </p:cNvPicPr>
            <p:nvPr/>
          </p:nvPicPr>
          <p:blipFill>
            <a:blip r:embed="rId3"/>
            <a:stretch>
              <a:fillRect/>
            </a:stretch>
          </p:blipFill>
          <p:spPr>
            <a:xfrm>
              <a:off x="29364" y="2211710"/>
              <a:ext cx="4578493" cy="2749534"/>
            </a:xfrm>
            <a:prstGeom prst="rect">
              <a:avLst/>
            </a:prstGeom>
          </p:spPr>
        </p:pic>
        <p:pic>
          <p:nvPicPr>
            <p:cNvPr id="20" name="Grafik 19">
              <a:extLst>
                <a:ext uri="{FF2B5EF4-FFF2-40B4-BE49-F238E27FC236}">
                  <a16:creationId xmlns:a16="http://schemas.microsoft.com/office/drawing/2014/main" id="{0697F2F0-38AC-6C34-410B-16991090244F}"/>
                </a:ext>
              </a:extLst>
            </p:cNvPr>
            <p:cNvPicPr>
              <a:picLocks noChangeAspect="1"/>
            </p:cNvPicPr>
            <p:nvPr/>
          </p:nvPicPr>
          <p:blipFill>
            <a:blip r:embed="rId4"/>
            <a:stretch>
              <a:fillRect/>
            </a:stretch>
          </p:blipFill>
          <p:spPr>
            <a:xfrm>
              <a:off x="4593578" y="2221978"/>
              <a:ext cx="4578493" cy="2749534"/>
            </a:xfrm>
            <a:prstGeom prst="rect">
              <a:avLst/>
            </a:prstGeom>
          </p:spPr>
        </p:pic>
      </p:grpSp>
      <p:grpSp>
        <p:nvGrpSpPr>
          <p:cNvPr id="14" name="Gruppieren 13"/>
          <p:cNvGrpSpPr/>
          <p:nvPr/>
        </p:nvGrpSpPr>
        <p:grpSpPr>
          <a:xfrm>
            <a:off x="3183387" y="719788"/>
            <a:ext cx="2921241" cy="1528450"/>
            <a:chOff x="4196160" y="832112"/>
            <a:chExt cx="2921241" cy="1528450"/>
          </a:xfrm>
        </p:grpSpPr>
        <p:pic>
          <p:nvPicPr>
            <p:cNvPr id="15" name="Grafik 14">
              <a:extLst>
                <a:ext uri="{FF2B5EF4-FFF2-40B4-BE49-F238E27FC236}">
                  <a16:creationId xmlns:a16="http://schemas.microsoft.com/office/drawing/2014/main" id="{F64E288C-4513-9B3D-C67B-B680CD37A1D4}"/>
                </a:ext>
              </a:extLst>
            </p:cNvPr>
            <p:cNvPicPr>
              <a:picLocks noChangeAspect="1"/>
            </p:cNvPicPr>
            <p:nvPr/>
          </p:nvPicPr>
          <p:blipFill rotWithShape="1">
            <a:blip r:embed="rId3"/>
            <a:srcRect l="15727" t="89046" r="4063" b="5716"/>
            <a:stretch/>
          </p:blipFill>
          <p:spPr>
            <a:xfrm>
              <a:off x="4684113" y="2267016"/>
              <a:ext cx="2385428" cy="93546"/>
            </a:xfrm>
            <a:prstGeom prst="rect">
              <a:avLst/>
            </a:prstGeom>
          </p:spPr>
        </p:pic>
        <p:pic>
          <p:nvPicPr>
            <p:cNvPr id="16" name="Grafik 15">
              <a:extLst>
                <a:ext uri="{FF2B5EF4-FFF2-40B4-BE49-F238E27FC236}">
                  <a16:creationId xmlns:a16="http://schemas.microsoft.com/office/drawing/2014/main" id="{9E01739A-768A-BF9B-6B3C-F512C6F8BBD1}"/>
                </a:ext>
              </a:extLst>
            </p:cNvPr>
            <p:cNvPicPr>
              <a:picLocks noChangeAspect="1"/>
            </p:cNvPicPr>
            <p:nvPr/>
          </p:nvPicPr>
          <p:blipFill rotWithShape="1">
            <a:blip r:embed="rId5"/>
            <a:srcRect b="70021"/>
            <a:stretch/>
          </p:blipFill>
          <p:spPr>
            <a:xfrm>
              <a:off x="4196160" y="832112"/>
              <a:ext cx="2921241" cy="1460260"/>
            </a:xfrm>
            <a:prstGeom prst="rect">
              <a:avLst/>
            </a:prstGeom>
          </p:spPr>
        </p:pic>
      </p:grpSp>
      <p:sp>
        <p:nvSpPr>
          <p:cNvPr id="11" name="Textfeld 10">
            <a:extLst>
              <a:ext uri="{FF2B5EF4-FFF2-40B4-BE49-F238E27FC236}">
                <a16:creationId xmlns:a16="http://schemas.microsoft.com/office/drawing/2014/main" id="{ED7760E2-2DC7-6AA6-E63B-7AA977E0EB0C}"/>
              </a:ext>
            </a:extLst>
          </p:cNvPr>
          <p:cNvSpPr txBox="1"/>
          <p:nvPr/>
        </p:nvSpPr>
        <p:spPr>
          <a:xfrm>
            <a:off x="1145891" y="66633"/>
            <a:ext cx="1631024" cy="369332"/>
          </a:xfrm>
          <a:prstGeom prst="rect">
            <a:avLst/>
          </a:prstGeom>
          <a:noFill/>
        </p:spPr>
        <p:txBody>
          <a:bodyPr wrap="none" rtlCol="0">
            <a:spAutoFit/>
          </a:bodyPr>
          <a:lstStyle/>
          <a:p>
            <a:r>
              <a:rPr lang="de-DE" b="1" dirty="0"/>
              <a:t>Klimaszenarien</a:t>
            </a:r>
            <a:endParaRPr lang="en-US" b="1" dirty="0"/>
          </a:p>
        </p:txBody>
      </p:sp>
    </p:spTree>
    <p:extLst>
      <p:ext uri="{BB962C8B-B14F-4D97-AF65-F5344CB8AC3E}">
        <p14:creationId xmlns:p14="http://schemas.microsoft.com/office/powerpoint/2010/main" val="2372786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238376" y="1051451"/>
            <a:ext cx="3541536" cy="646331"/>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Times New Roman" panose="02020603050405020304" pitchFamily="18" charset="0"/>
              </a:rPr>
              <a:t>Mittlerer Biomassezuwachs des Baumbestands der Plätze</a:t>
            </a:r>
            <a:endParaRPr lang="de-DE" dirty="0"/>
          </a:p>
        </p:txBody>
      </p:sp>
      <p:graphicFrame>
        <p:nvGraphicFramePr>
          <p:cNvPr id="17" name="Diagramm 16"/>
          <p:cNvGraphicFramePr/>
          <p:nvPr>
            <p:extLst>
              <p:ext uri="{D42A27DB-BD31-4B8C-83A1-F6EECF244321}">
                <p14:modId xmlns:p14="http://schemas.microsoft.com/office/powerpoint/2010/main" val="259765921"/>
              </p:ext>
            </p:extLst>
          </p:nvPr>
        </p:nvGraphicFramePr>
        <p:xfrm>
          <a:off x="714668" y="2047354"/>
          <a:ext cx="2312214" cy="29006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1468771" y="1695312"/>
            <a:ext cx="1080745" cy="338554"/>
          </a:xfrm>
          <a:prstGeom prst="rect">
            <a:avLst/>
          </a:prstGeom>
          <a:noFill/>
        </p:spPr>
        <p:txBody>
          <a:bodyPr wrap="none" rtlCol="0">
            <a:spAutoFit/>
          </a:bodyPr>
          <a:lstStyle/>
          <a:p>
            <a:r>
              <a:rPr lang="de-DE" sz="1600" b="1" dirty="0"/>
              <a:t>1990-2020</a:t>
            </a:r>
          </a:p>
        </p:txBody>
      </p:sp>
      <p:grpSp>
        <p:nvGrpSpPr>
          <p:cNvPr id="2" name="Gruppieren 1"/>
          <p:cNvGrpSpPr/>
          <p:nvPr/>
        </p:nvGrpSpPr>
        <p:grpSpPr>
          <a:xfrm>
            <a:off x="3029601" y="910184"/>
            <a:ext cx="5869138" cy="4233316"/>
            <a:chOff x="3029601" y="910184"/>
            <a:chExt cx="5869138" cy="4233316"/>
          </a:xfrm>
        </p:grpSpPr>
        <p:graphicFrame>
          <p:nvGraphicFramePr>
            <p:cNvPr id="10" name="Diagramm 9"/>
            <p:cNvGraphicFramePr/>
            <p:nvPr>
              <p:extLst>
                <p:ext uri="{D42A27DB-BD31-4B8C-83A1-F6EECF244321}">
                  <p14:modId xmlns:p14="http://schemas.microsoft.com/office/powerpoint/2010/main" val="3345101630"/>
                </p:ext>
              </p:extLst>
            </p:nvPr>
          </p:nvGraphicFramePr>
          <p:xfrm>
            <a:off x="5154323" y="3007886"/>
            <a:ext cx="3744416" cy="2135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m 17"/>
            <p:cNvGraphicFramePr/>
            <p:nvPr>
              <p:extLst>
                <p:ext uri="{D42A27DB-BD31-4B8C-83A1-F6EECF244321}">
                  <p14:modId xmlns:p14="http://schemas.microsoft.com/office/powerpoint/2010/main" val="3568534483"/>
                </p:ext>
              </p:extLst>
            </p:nvPr>
          </p:nvGraphicFramePr>
          <p:xfrm>
            <a:off x="5010307" y="910184"/>
            <a:ext cx="3888432" cy="190881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feld 18"/>
            <p:cNvSpPr txBox="1"/>
            <p:nvPr/>
          </p:nvSpPr>
          <p:spPr>
            <a:xfrm>
              <a:off x="4421874" y="3567091"/>
              <a:ext cx="825995" cy="338554"/>
            </a:xfrm>
            <a:prstGeom prst="rect">
              <a:avLst/>
            </a:prstGeom>
            <a:noFill/>
          </p:spPr>
          <p:txBody>
            <a:bodyPr wrap="none" rtlCol="0">
              <a:spAutoFit/>
            </a:bodyPr>
            <a:lstStyle/>
            <a:p>
              <a:r>
                <a:rPr lang="de-DE" sz="1600" b="1" dirty="0"/>
                <a:t>RCP 8.5</a:t>
              </a:r>
            </a:p>
          </p:txBody>
        </p:sp>
        <p:sp>
          <p:nvSpPr>
            <p:cNvPr id="20" name="Textfeld 19"/>
            <p:cNvSpPr txBox="1"/>
            <p:nvPr/>
          </p:nvSpPr>
          <p:spPr>
            <a:xfrm>
              <a:off x="4328328" y="1606147"/>
              <a:ext cx="825995" cy="338554"/>
            </a:xfrm>
            <a:prstGeom prst="rect">
              <a:avLst/>
            </a:prstGeom>
            <a:noFill/>
          </p:spPr>
          <p:txBody>
            <a:bodyPr wrap="none" rtlCol="0">
              <a:spAutoFit/>
            </a:bodyPr>
            <a:lstStyle/>
            <a:p>
              <a:r>
                <a:rPr lang="de-DE" sz="1600" b="1" dirty="0"/>
                <a:t>RCP 2.6</a:t>
              </a:r>
            </a:p>
          </p:txBody>
        </p:sp>
        <p:sp>
          <p:nvSpPr>
            <p:cNvPr id="5" name="Pfeil nach rechts 4"/>
            <p:cNvSpPr/>
            <p:nvPr/>
          </p:nvSpPr>
          <p:spPr>
            <a:xfrm rot="19790759">
              <a:off x="3029601" y="1979397"/>
              <a:ext cx="1296321" cy="36004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rot="1299650">
              <a:off x="3138624" y="3232513"/>
              <a:ext cx="1296321" cy="36004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p:cNvSpPr txBox="1"/>
          <p:nvPr/>
        </p:nvSpPr>
        <p:spPr>
          <a:xfrm>
            <a:off x="1130250" y="4370353"/>
            <a:ext cx="849462" cy="507831"/>
          </a:xfrm>
          <a:prstGeom prst="rect">
            <a:avLst/>
          </a:prstGeom>
          <a:solidFill>
            <a:schemeClr val="bg1"/>
          </a:solidFill>
        </p:spPr>
        <p:txBody>
          <a:bodyPr wrap="square" rtlCol="0">
            <a:spAutoFit/>
          </a:bodyPr>
          <a:lstStyle/>
          <a:p>
            <a:pPr algn="ctr"/>
            <a:r>
              <a:rPr lang="de-DE" sz="900" dirty="0"/>
              <a:t>wenig versiegelte        </a:t>
            </a:r>
          </a:p>
          <a:p>
            <a:pPr algn="ctr"/>
            <a:r>
              <a:rPr lang="de-DE" sz="900" dirty="0"/>
              <a:t>Plätze </a:t>
            </a:r>
          </a:p>
        </p:txBody>
      </p:sp>
      <p:sp>
        <p:nvSpPr>
          <p:cNvPr id="16" name="Textfeld 15"/>
          <p:cNvSpPr txBox="1"/>
          <p:nvPr/>
        </p:nvSpPr>
        <p:spPr>
          <a:xfrm>
            <a:off x="2177420" y="4370352"/>
            <a:ext cx="849462" cy="507831"/>
          </a:xfrm>
          <a:prstGeom prst="rect">
            <a:avLst/>
          </a:prstGeom>
          <a:solidFill>
            <a:schemeClr val="bg1"/>
          </a:solidFill>
        </p:spPr>
        <p:txBody>
          <a:bodyPr wrap="square" rtlCol="0">
            <a:spAutoFit/>
          </a:bodyPr>
          <a:lstStyle/>
          <a:p>
            <a:pPr algn="ctr"/>
            <a:r>
              <a:rPr lang="de-DE" sz="900" dirty="0"/>
              <a:t>hoch versiegelte        </a:t>
            </a:r>
          </a:p>
          <a:p>
            <a:pPr algn="ctr"/>
            <a:r>
              <a:rPr lang="de-DE" sz="900" dirty="0"/>
              <a:t>Plätze </a:t>
            </a:r>
          </a:p>
        </p:txBody>
      </p:sp>
      <p:sp>
        <p:nvSpPr>
          <p:cNvPr id="15" name="Textfeld 14">
            <a:extLst>
              <a:ext uri="{FF2B5EF4-FFF2-40B4-BE49-F238E27FC236}">
                <a16:creationId xmlns:a16="http://schemas.microsoft.com/office/drawing/2014/main" id="{ED7760E2-2DC7-6AA6-E63B-7AA977E0EB0C}"/>
              </a:ext>
            </a:extLst>
          </p:cNvPr>
          <p:cNvSpPr txBox="1"/>
          <p:nvPr/>
        </p:nvSpPr>
        <p:spPr>
          <a:xfrm>
            <a:off x="1145891" y="66633"/>
            <a:ext cx="1631024" cy="369332"/>
          </a:xfrm>
          <a:prstGeom prst="rect">
            <a:avLst/>
          </a:prstGeom>
          <a:noFill/>
        </p:spPr>
        <p:txBody>
          <a:bodyPr wrap="none" rtlCol="0">
            <a:spAutoFit/>
          </a:bodyPr>
          <a:lstStyle/>
          <a:p>
            <a:r>
              <a:rPr lang="de-DE" b="1" dirty="0"/>
              <a:t>Klimaszenarien</a:t>
            </a:r>
            <a:endParaRPr lang="en-US" b="1" dirty="0"/>
          </a:p>
        </p:txBody>
      </p:sp>
    </p:spTree>
    <p:extLst>
      <p:ext uri="{BB962C8B-B14F-4D97-AF65-F5344CB8AC3E}">
        <p14:creationId xmlns:p14="http://schemas.microsoft.com/office/powerpoint/2010/main" val="42508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2"/>
          <a:stretch>
            <a:fillRect/>
          </a:stretch>
        </p:blipFill>
        <p:spPr>
          <a:xfrm>
            <a:off x="185504" y="1194434"/>
            <a:ext cx="7985760" cy="3589020"/>
          </a:xfrm>
          <a:prstGeom prst="rect">
            <a:avLst/>
          </a:prstGeom>
        </p:spPr>
      </p:pic>
      <p:sp>
        <p:nvSpPr>
          <p:cNvPr id="10" name="TextBox 9"/>
          <p:cNvSpPr txBox="1"/>
          <p:nvPr/>
        </p:nvSpPr>
        <p:spPr bwMode="auto">
          <a:xfrm>
            <a:off x="505629" y="3663150"/>
            <a:ext cx="654346" cy="207749"/>
          </a:xfrm>
          <a:prstGeom prst="rect">
            <a:avLst/>
          </a:prstGeom>
          <a:noFill/>
        </p:spPr>
        <p:txBody>
          <a:bodyPr wrap="none" rtlCol="0">
            <a:spAutoFit/>
          </a:bodyPr>
          <a:lstStyle/>
          <a:p>
            <a:pPr defTabSz="685800">
              <a:defRPr/>
            </a:pPr>
            <a:r>
              <a:rPr lang="de-DE" sz="750">
                <a:solidFill>
                  <a:prstClr val="black"/>
                </a:solidFill>
                <a:latin typeface="Calibri"/>
                <a:ea typeface="Arial"/>
                <a:cs typeface="Arial"/>
              </a:rPr>
              <a:t>BayernAtlas</a:t>
            </a:r>
          </a:p>
        </p:txBody>
      </p:sp>
      <p:pic>
        <p:nvPicPr>
          <p:cNvPr id="11" name="Picture 10"/>
          <p:cNvPicPr>
            <a:picLocks noChangeAspect="1"/>
          </p:cNvPicPr>
          <p:nvPr/>
        </p:nvPicPr>
        <p:blipFill>
          <a:blip r:embed="rId3"/>
          <a:stretch/>
        </p:blipFill>
        <p:spPr bwMode="auto">
          <a:xfrm>
            <a:off x="82543" y="3887240"/>
            <a:ext cx="436569" cy="433262"/>
          </a:xfrm>
          <a:prstGeom prst="rect">
            <a:avLst/>
          </a:prstGeom>
        </p:spPr>
      </p:pic>
      <p:sp>
        <p:nvSpPr>
          <p:cNvPr id="2" name="Textfeld 1"/>
          <p:cNvSpPr txBox="1"/>
          <p:nvPr/>
        </p:nvSpPr>
        <p:spPr>
          <a:xfrm>
            <a:off x="1114124" y="742823"/>
            <a:ext cx="274320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err="1" smtClean="0">
                <a:ln>
                  <a:noFill/>
                </a:ln>
                <a:solidFill>
                  <a:srgbClr val="000000"/>
                </a:solidFill>
                <a:effectLst/>
                <a:uFillTx/>
                <a:sym typeface="Calibri"/>
              </a:rPr>
              <a:t>Fläche</a:t>
            </a:r>
            <a:r>
              <a:rPr kumimoji="0" lang="en-US" sz="1400" b="0" i="0" u="none" strike="noStrike" cap="none" spc="0" normalizeH="0" baseline="0" dirty="0" smtClean="0">
                <a:ln>
                  <a:noFill/>
                </a:ln>
                <a:solidFill>
                  <a:srgbClr val="000000"/>
                </a:solidFill>
                <a:effectLst/>
                <a:uFillTx/>
                <a:sym typeface="Calibri"/>
              </a:rPr>
              <a:t>: 9517</a:t>
            </a:r>
            <a:r>
              <a:rPr kumimoji="0" lang="en-US" sz="1400" b="0" i="0" u="none" strike="noStrike" cap="none" spc="0" normalizeH="0" dirty="0" smtClean="0">
                <a:ln>
                  <a:noFill/>
                </a:ln>
                <a:solidFill>
                  <a:srgbClr val="000000"/>
                </a:solidFill>
                <a:effectLst/>
                <a:uFillTx/>
                <a:sym typeface="Calibri"/>
              </a:rPr>
              <a:t> m</a:t>
            </a:r>
            <a:r>
              <a:rPr kumimoji="0" lang="en-US" sz="1400" b="0" i="0" u="none" strike="noStrike" cap="none" spc="0" normalizeH="0" baseline="30000" dirty="0" smtClean="0">
                <a:ln>
                  <a:noFill/>
                </a:ln>
                <a:solidFill>
                  <a:srgbClr val="000000"/>
                </a:solidFill>
                <a:effectLst/>
                <a:uFillTx/>
                <a:sym typeface="Calibri"/>
              </a:rPr>
              <a:t>2</a:t>
            </a:r>
          </a:p>
          <a:p>
            <a:pPr marL="0" marR="0" indent="0" algn="l" defTabSz="914400" rtl="0" fontAlgn="auto" latinLnBrk="0" hangingPunct="0">
              <a:lnSpc>
                <a:spcPct val="100000"/>
              </a:lnSpc>
              <a:spcBef>
                <a:spcPts val="0"/>
              </a:spcBef>
              <a:spcAft>
                <a:spcPts val="0"/>
              </a:spcAft>
              <a:buClrTx/>
              <a:buSzTx/>
              <a:buFontTx/>
              <a:buNone/>
              <a:tabLst/>
            </a:pPr>
            <a:r>
              <a:rPr lang="en-US" sz="1400" dirty="0" err="1" smtClean="0"/>
              <a:t>Versiegelung</a:t>
            </a:r>
            <a:r>
              <a:rPr lang="en-US" sz="1400" dirty="0" smtClean="0"/>
              <a:t>:</a:t>
            </a:r>
          </a:p>
          <a:p>
            <a:pPr marL="0" marR="0" indent="0" algn="l" defTabSz="914400" rtl="0" fontAlgn="auto" latinLnBrk="0" hangingPunct="0">
              <a:lnSpc>
                <a:spcPct val="100000"/>
              </a:lnSpc>
              <a:spcBef>
                <a:spcPts val="0"/>
              </a:spcBef>
              <a:spcAft>
                <a:spcPts val="0"/>
              </a:spcAft>
              <a:buClrTx/>
              <a:buSzTx/>
              <a:buFontTx/>
              <a:buNone/>
              <a:tabLst/>
            </a:pPr>
            <a:r>
              <a:rPr lang="en-US" sz="1400" dirty="0" err="1" smtClean="0"/>
              <a:t>Anzahl</a:t>
            </a:r>
            <a:r>
              <a:rPr lang="en-US" sz="1400" dirty="0" smtClean="0"/>
              <a:t> der </a:t>
            </a:r>
            <a:r>
              <a:rPr lang="en-US" sz="1400" dirty="0" err="1" smtClean="0"/>
              <a:t>Bäume</a:t>
            </a:r>
            <a:r>
              <a:rPr lang="en-US" sz="1400" dirty="0" smtClean="0"/>
              <a:t>: 16 </a:t>
            </a:r>
          </a:p>
        </p:txBody>
      </p:sp>
      <p:sp>
        <p:nvSpPr>
          <p:cNvPr id="4" name="Foliennummernplatzhalter 3"/>
          <p:cNvSpPr>
            <a:spLocks noGrp="1"/>
          </p:cNvSpPr>
          <p:nvPr>
            <p:ph type="sldNum" sz="quarter" idx="2"/>
          </p:nvPr>
        </p:nvSpPr>
        <p:spPr>
          <a:xfrm>
            <a:off x="8504059" y="4783454"/>
            <a:ext cx="182742" cy="215444"/>
          </a:xfrm>
        </p:spPr>
        <p:txBody>
          <a:bodyPr/>
          <a:lstStyle/>
          <a:p>
            <a:fld id="{86CB4B4D-7CA3-9044-876B-883B54F8677D}" type="slidenum">
              <a:rPr lang="de-DE" sz="1400" smtClean="0"/>
              <a:t>22</a:t>
            </a:fld>
            <a:endParaRPr lang="de-DE" dirty="0"/>
          </a:p>
        </p:txBody>
      </p:sp>
      <p:pic>
        <p:nvPicPr>
          <p:cNvPr id="5" name="Grafik 4"/>
          <p:cNvPicPr>
            <a:picLocks noChangeAspect="1"/>
          </p:cNvPicPr>
          <p:nvPr/>
        </p:nvPicPr>
        <p:blipFill>
          <a:blip r:embed="rId4"/>
          <a:stretch>
            <a:fillRect/>
          </a:stretch>
        </p:blipFill>
        <p:spPr>
          <a:xfrm>
            <a:off x="6569626" y="3411854"/>
            <a:ext cx="2278380" cy="1371600"/>
          </a:xfrm>
          <a:prstGeom prst="rect">
            <a:avLst/>
          </a:prstGeom>
        </p:spPr>
      </p:pic>
      <p:sp>
        <p:nvSpPr>
          <p:cNvPr id="9" name="Textfeld 8">
            <a:extLst>
              <a:ext uri="{FF2B5EF4-FFF2-40B4-BE49-F238E27FC236}">
                <a16:creationId xmlns:a16="http://schemas.microsoft.com/office/drawing/2014/main" id="{ED7760E2-2DC7-6AA6-E63B-7AA977E0EB0C}"/>
              </a:ext>
            </a:extLst>
          </p:cNvPr>
          <p:cNvSpPr txBox="1"/>
          <p:nvPr/>
        </p:nvSpPr>
        <p:spPr>
          <a:xfrm>
            <a:off x="1145891" y="66633"/>
            <a:ext cx="3784369" cy="369332"/>
          </a:xfrm>
          <a:prstGeom prst="rect">
            <a:avLst/>
          </a:prstGeom>
          <a:noFill/>
        </p:spPr>
        <p:txBody>
          <a:bodyPr wrap="none" rtlCol="0">
            <a:spAutoFit/>
          </a:bodyPr>
          <a:lstStyle/>
          <a:p>
            <a:r>
              <a:rPr lang="de-DE" b="1" dirty="0" err="1"/>
              <a:t>ENVI-met</a:t>
            </a:r>
            <a:r>
              <a:rPr lang="de-DE" b="1" dirty="0"/>
              <a:t> Simulationen: Marstallplatz</a:t>
            </a:r>
          </a:p>
        </p:txBody>
      </p:sp>
    </p:spTree>
    <p:extLst>
      <p:ext uri="{BB962C8B-B14F-4D97-AF65-F5344CB8AC3E}">
        <p14:creationId xmlns:p14="http://schemas.microsoft.com/office/powerpoint/2010/main" val="39654395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Grafik 1"/>
          <p:cNvPicPr>
            <a:picLocks noChangeAspect="1"/>
          </p:cNvPicPr>
          <p:nvPr/>
        </p:nvPicPr>
        <p:blipFill>
          <a:blip r:embed="rId2"/>
          <a:stretch>
            <a:fillRect/>
          </a:stretch>
        </p:blipFill>
        <p:spPr>
          <a:xfrm>
            <a:off x="334370" y="918570"/>
            <a:ext cx="8809630" cy="4295729"/>
          </a:xfrm>
          <a:prstGeom prst="rect">
            <a:avLst/>
          </a:prstGeom>
        </p:spPr>
      </p:pic>
      <p:sp>
        <p:nvSpPr>
          <p:cNvPr id="5" name="Textfeld 4">
            <a:extLst>
              <a:ext uri="{FF2B5EF4-FFF2-40B4-BE49-F238E27FC236}">
                <a16:creationId xmlns:a16="http://schemas.microsoft.com/office/drawing/2014/main" id="{ED7760E2-2DC7-6AA6-E63B-7AA977E0EB0C}"/>
              </a:ext>
            </a:extLst>
          </p:cNvPr>
          <p:cNvSpPr txBox="1"/>
          <p:nvPr/>
        </p:nvSpPr>
        <p:spPr bwMode="auto">
          <a:xfrm>
            <a:off x="1145891" y="66633"/>
            <a:ext cx="3784369" cy="369332"/>
          </a:xfrm>
          <a:prstGeom prst="rect">
            <a:avLst/>
          </a:prstGeom>
          <a:noFill/>
        </p:spPr>
        <p:txBody>
          <a:bodyPr wrap="none" rtlCol="0">
            <a:spAutoFit/>
          </a:bodyPr>
          <a:lstStyle/>
          <a:p>
            <a:r>
              <a:rPr lang="de-DE" b="1" dirty="0" err="1"/>
              <a:t>ENVI-met</a:t>
            </a:r>
            <a:r>
              <a:rPr lang="de-DE" b="1" dirty="0"/>
              <a:t> Simulationen: Marstallplatz</a:t>
            </a:r>
          </a:p>
        </p:txBody>
      </p:sp>
    </p:spTree>
    <p:extLst>
      <p:ext uri="{BB962C8B-B14F-4D97-AF65-F5344CB8AC3E}">
        <p14:creationId xmlns:p14="http://schemas.microsoft.com/office/powerpoint/2010/main" val="19340964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259632" y="51469"/>
            <a:ext cx="6480720" cy="584775"/>
          </a:xfrm>
          <a:prstGeom prst="rect">
            <a:avLst/>
          </a:prstGeom>
          <a:noFill/>
        </p:spPr>
        <p:txBody>
          <a:bodyPr wrap="square" rtlCol="0">
            <a:spAutoFit/>
          </a:bodyPr>
          <a:lstStyle/>
          <a:p>
            <a:pPr algn="ctr">
              <a:defRPr/>
            </a:pPr>
            <a:r>
              <a:rPr lang="de-DE" sz="1600" b="1">
                <a:latin typeface="Arial"/>
                <a:cs typeface="Arial"/>
              </a:rPr>
              <a:t>Wie verändert das Grün eines Platzes den thermischen Komfort des Menschen?</a:t>
            </a:r>
          </a:p>
        </p:txBody>
      </p:sp>
      <p:sp>
        <p:nvSpPr>
          <p:cNvPr id="5" name="Subtitle 2"/>
          <p:cNvSpPr txBox="1"/>
          <p:nvPr/>
        </p:nvSpPr>
        <p:spPr bwMode="auto">
          <a:xfrm>
            <a:off x="3347863" y="4908618"/>
            <a:ext cx="5711529" cy="234882"/>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100"/>
              <a:t>Stark da Silva, P.W. Workshop TP 10 „Münchner Plätze klimafit gestalten“. –</a:t>
            </a:r>
            <a:r>
              <a:rPr lang="en-US" sz="1100"/>
              <a:t> </a:t>
            </a:r>
            <a:r>
              <a:rPr lang="de-DE" sz="1100"/>
              <a:t>27.02.2023</a:t>
            </a:r>
          </a:p>
        </p:txBody>
      </p:sp>
      <p:graphicFrame>
        <p:nvGraphicFramePr>
          <p:cNvPr id="6" name="Tabelle 5"/>
          <p:cNvGraphicFramePr>
            <a:graphicFrameLocks noGrp="1"/>
          </p:cNvGraphicFramePr>
          <p:nvPr/>
        </p:nvGraphicFramePr>
        <p:xfrm>
          <a:off x="5364088" y="1131590"/>
          <a:ext cx="3573747" cy="3549252"/>
        </p:xfrm>
        <a:graphic>
          <a:graphicData uri="http://schemas.openxmlformats.org/drawingml/2006/table">
            <a:tbl>
              <a:tblPr firstRow="1" bandRow="1"/>
              <a:tblGrid>
                <a:gridCol w="1221730">
                  <a:extLst>
                    <a:ext uri="{9D8B030D-6E8A-4147-A177-3AD203B41FA5}">
                      <a16:colId xmlns:a16="http://schemas.microsoft.com/office/drawing/2014/main" val="20000"/>
                    </a:ext>
                  </a:extLst>
                </a:gridCol>
                <a:gridCol w="937997">
                  <a:extLst>
                    <a:ext uri="{9D8B030D-6E8A-4147-A177-3AD203B41FA5}">
                      <a16:colId xmlns:a16="http://schemas.microsoft.com/office/drawing/2014/main" val="20001"/>
                    </a:ext>
                  </a:extLst>
                </a:gridCol>
                <a:gridCol w="69394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tblGrid>
              <a:tr h="650261">
                <a:tc>
                  <a:txBody>
                    <a:bodyPr/>
                    <a:lstStyle/>
                    <a:p>
                      <a:pPr algn="ctr">
                        <a:defRPr/>
                      </a:pPr>
                      <a:r>
                        <a:rPr lang="en-US" sz="1200"/>
                        <a:t>Durchschnitt PET</a:t>
                      </a:r>
                      <a:endParaRPr/>
                    </a:p>
                    <a:p>
                      <a:pPr algn="ctr">
                        <a:defRPr/>
                      </a:pPr>
                      <a:r>
                        <a:rPr lang="en-US" sz="1200"/>
                        <a:t>(10-14Uhr)</a:t>
                      </a:r>
                      <a:endParaRPr lang="de-DE" sz="1200" b="1"/>
                    </a:p>
                  </a:txBody>
                  <a:tcPr anchor="ctr"/>
                </a:tc>
                <a:tc>
                  <a:txBody>
                    <a:bodyPr/>
                    <a:lstStyle/>
                    <a:p>
                      <a:pPr algn="ctr">
                        <a:defRPr/>
                      </a:pPr>
                      <a:r>
                        <a:rPr lang="de-DE" sz="1200"/>
                        <a:t>aktuelle Situation</a:t>
                      </a:r>
                    </a:p>
                  </a:txBody>
                  <a:tcPr anchor="ctr"/>
                </a:tc>
                <a:tc>
                  <a:txBody>
                    <a:bodyPr/>
                    <a:lstStyle/>
                    <a:p>
                      <a:pPr algn="ctr">
                        <a:defRPr/>
                      </a:pPr>
                      <a:r>
                        <a:rPr lang="de-DE" sz="1200"/>
                        <a:t>2050 RCP2.6</a:t>
                      </a:r>
                    </a:p>
                  </a:txBody>
                  <a:tcPr anchor="ctr"/>
                </a:tc>
                <a:tc>
                  <a:txBody>
                    <a:bodyPr/>
                    <a:lstStyle/>
                    <a:p>
                      <a:pPr marL="0" marR="0" indent="0" algn="ctr" defTabSz="914400">
                        <a:lnSpc>
                          <a:spcPct val="100000"/>
                        </a:lnSpc>
                        <a:spcBef>
                          <a:spcPts val="0"/>
                        </a:spcBef>
                        <a:spcAft>
                          <a:spcPts val="0"/>
                        </a:spcAft>
                        <a:buClrTx/>
                        <a:buSzTx/>
                        <a:buFontTx/>
                        <a:buNone/>
                        <a:defRPr/>
                      </a:pPr>
                      <a:r>
                        <a:rPr lang="de-DE" sz="1200"/>
                        <a:t>2050 RCP8.5</a:t>
                      </a:r>
                      <a:endParaRPr/>
                    </a:p>
                  </a:txBody>
                  <a:tcPr anchor="ctr"/>
                </a:tc>
                <a:extLst>
                  <a:ext uri="{0D108BD9-81ED-4DB2-BD59-A6C34878D82A}">
                    <a16:rowId xmlns:a16="http://schemas.microsoft.com/office/drawing/2014/main" val="10000"/>
                  </a:ext>
                </a:extLst>
              </a:tr>
              <a:tr h="271281">
                <a:tc rowSpan="3">
                  <a:txBody>
                    <a:bodyPr/>
                    <a:lstStyle/>
                    <a:p>
                      <a:pPr algn="ctr">
                        <a:defRPr/>
                      </a:pPr>
                      <a:r>
                        <a:rPr lang="de-DE" sz="1200"/>
                        <a:t>keine Vegetation </a:t>
                      </a:r>
                    </a:p>
                  </a:txBody>
                  <a:tcPr anchor="ctr"/>
                </a:tc>
                <a:tc>
                  <a:txBody>
                    <a:bodyPr/>
                    <a:lstStyle/>
                    <a:p>
                      <a:pPr algn="ctr">
                        <a:defRPr/>
                      </a:pPr>
                      <a:r>
                        <a:rPr lang="de-DE" sz="1200"/>
                        <a:t>44,04°C</a:t>
                      </a:r>
                    </a:p>
                  </a:txBody>
                  <a:tcPr/>
                </a:tc>
                <a:tc>
                  <a:txBody>
                    <a:bodyPr/>
                    <a:lstStyle/>
                    <a:p>
                      <a:pPr algn="ctr">
                        <a:defRPr/>
                      </a:pPr>
                      <a:endParaRPr lang="de-DE" sz="1200"/>
                    </a:p>
                  </a:txBody>
                  <a:tcPr/>
                </a:tc>
                <a:tc>
                  <a:txBody>
                    <a:bodyPr/>
                    <a:lstStyle/>
                    <a:p>
                      <a:pPr algn="ctr">
                        <a:defRPr/>
                      </a:pPr>
                      <a:endParaRPr lang="de-DE" sz="1200"/>
                    </a:p>
                  </a:txBody>
                  <a:tcPr/>
                </a:tc>
                <a:extLst>
                  <a:ext uri="{0D108BD9-81ED-4DB2-BD59-A6C34878D82A}">
                    <a16:rowId xmlns:a16="http://schemas.microsoft.com/office/drawing/2014/main" val="10001"/>
                  </a:ext>
                </a:extLst>
              </a:tr>
              <a:tr h="271281">
                <a:tc vMerge="1">
                  <a:txBody>
                    <a:bodyPr/>
                    <a:lstStyle/>
                    <a:p>
                      <a:pPr>
                        <a:defRPr/>
                      </a:pPr>
                      <a:endParaRPr lang="de-DE"/>
                    </a:p>
                  </a:txBody>
                  <a:tcPr/>
                </a:tc>
                <a:tc>
                  <a:txBody>
                    <a:bodyPr/>
                    <a:lstStyle/>
                    <a:p>
                      <a:pPr algn="ctr">
                        <a:defRPr/>
                      </a:pPr>
                      <a:endParaRPr lang="de-DE" sz="1200"/>
                    </a:p>
                  </a:txBody>
                  <a:tcPr/>
                </a:tc>
                <a:tc>
                  <a:txBody>
                    <a:bodyPr/>
                    <a:lstStyle/>
                    <a:p>
                      <a:pPr algn="ctr">
                        <a:defRPr/>
                      </a:pPr>
                      <a:r>
                        <a:rPr lang="de-DE" sz="1200"/>
                        <a:t>45,45°C</a:t>
                      </a:r>
                    </a:p>
                  </a:txBody>
                  <a:tcPr/>
                </a:tc>
                <a:tc>
                  <a:txBody>
                    <a:bodyPr/>
                    <a:lstStyle/>
                    <a:p>
                      <a:pPr algn="ctr">
                        <a:defRPr/>
                      </a:pPr>
                      <a:endParaRPr lang="de-DE" sz="1200"/>
                    </a:p>
                  </a:txBody>
                  <a:tcPr/>
                </a:tc>
                <a:extLst>
                  <a:ext uri="{0D108BD9-81ED-4DB2-BD59-A6C34878D82A}">
                    <a16:rowId xmlns:a16="http://schemas.microsoft.com/office/drawing/2014/main" val="10002"/>
                  </a:ext>
                </a:extLst>
              </a:tr>
              <a:tr h="407283">
                <a:tc vMerge="1">
                  <a:txBody>
                    <a:bodyPr/>
                    <a:lstStyle/>
                    <a:p>
                      <a:pPr>
                        <a:defRPr/>
                      </a:pPr>
                      <a:endParaRPr lang="de-DE"/>
                    </a:p>
                  </a:txBody>
                  <a:tcPr/>
                </a:tc>
                <a:tc>
                  <a:txBody>
                    <a:bodyPr/>
                    <a:lstStyle/>
                    <a:p>
                      <a:pPr algn="ctr">
                        <a:defRPr/>
                      </a:pPr>
                      <a:endParaRPr lang="de-DE" sz="1200"/>
                    </a:p>
                  </a:txBody>
                  <a:tcPr/>
                </a:tc>
                <a:tc>
                  <a:txBody>
                    <a:bodyPr/>
                    <a:lstStyle/>
                    <a:p>
                      <a:pPr algn="ctr">
                        <a:defRPr/>
                      </a:pPr>
                      <a:endParaRPr lang="de-DE" sz="1200"/>
                    </a:p>
                  </a:txBody>
                  <a:tcPr/>
                </a:tc>
                <a:tc>
                  <a:txBody>
                    <a:bodyPr/>
                    <a:lstStyle/>
                    <a:p>
                      <a:pPr algn="ctr">
                        <a:defRPr/>
                      </a:pPr>
                      <a:r>
                        <a:rPr lang="de-DE" sz="1200"/>
                        <a:t>47,72°C</a:t>
                      </a:r>
                    </a:p>
                  </a:txBody>
                  <a:tcPr/>
                </a:tc>
                <a:extLst>
                  <a:ext uri="{0D108BD9-81ED-4DB2-BD59-A6C34878D82A}">
                    <a16:rowId xmlns:a16="http://schemas.microsoft.com/office/drawing/2014/main" val="10003"/>
                  </a:ext>
                </a:extLst>
              </a:tr>
              <a:tr h="271281">
                <a:tc rowSpan="3">
                  <a:txBody>
                    <a:bodyPr/>
                    <a:lstStyle/>
                    <a:p>
                      <a:pPr algn="ctr">
                        <a:defRPr/>
                      </a:pPr>
                      <a:r>
                        <a:rPr lang="de-DE" sz="1200"/>
                        <a:t>Tilia cordata</a:t>
                      </a:r>
                    </a:p>
                  </a:txBody>
                  <a:tcPr anchor="ctr"/>
                </a:tc>
                <a:tc>
                  <a:txBody>
                    <a:bodyPr/>
                    <a:lstStyle/>
                    <a:p>
                      <a:pPr algn="ctr">
                        <a:defRPr/>
                      </a:pPr>
                      <a:r>
                        <a:rPr lang="de-DE" sz="1200"/>
                        <a:t>37,93°C</a:t>
                      </a:r>
                    </a:p>
                  </a:txBody>
                  <a:tcPr/>
                </a:tc>
                <a:tc>
                  <a:txBody>
                    <a:bodyPr/>
                    <a:lstStyle/>
                    <a:p>
                      <a:pPr algn="ctr">
                        <a:defRPr/>
                      </a:pPr>
                      <a:endParaRPr lang="de-DE" sz="1200"/>
                    </a:p>
                  </a:txBody>
                  <a:tcPr/>
                </a:tc>
                <a:tc>
                  <a:txBody>
                    <a:bodyPr/>
                    <a:lstStyle/>
                    <a:p>
                      <a:pPr algn="ctr">
                        <a:defRPr/>
                      </a:pPr>
                      <a:endParaRPr lang="de-DE" sz="1200"/>
                    </a:p>
                  </a:txBody>
                  <a:tcPr/>
                </a:tc>
                <a:extLst>
                  <a:ext uri="{0D108BD9-81ED-4DB2-BD59-A6C34878D82A}">
                    <a16:rowId xmlns:a16="http://schemas.microsoft.com/office/drawing/2014/main" val="10004"/>
                  </a:ext>
                </a:extLst>
              </a:tr>
              <a:tr h="271281">
                <a:tc vMerge="1">
                  <a:txBody>
                    <a:bodyPr/>
                    <a:lstStyle/>
                    <a:p>
                      <a:pPr>
                        <a:defRPr/>
                      </a:pPr>
                      <a:endParaRPr lang="de-DE"/>
                    </a:p>
                  </a:txBody>
                  <a:tcPr/>
                </a:tc>
                <a:tc>
                  <a:txBody>
                    <a:bodyPr/>
                    <a:lstStyle/>
                    <a:p>
                      <a:pPr algn="ctr">
                        <a:defRPr/>
                      </a:pPr>
                      <a:endParaRPr lang="de-DE" sz="1200"/>
                    </a:p>
                  </a:txBody>
                  <a:tcPr/>
                </a:tc>
                <a:tc>
                  <a:txBody>
                    <a:bodyPr/>
                    <a:lstStyle/>
                    <a:p>
                      <a:pPr algn="ctr">
                        <a:defRPr/>
                      </a:pPr>
                      <a:r>
                        <a:rPr lang="de-DE" sz="1200"/>
                        <a:t>39,50°C</a:t>
                      </a:r>
                    </a:p>
                  </a:txBody>
                  <a:tcPr/>
                </a:tc>
                <a:tc>
                  <a:txBody>
                    <a:bodyPr/>
                    <a:lstStyle/>
                    <a:p>
                      <a:pPr algn="ctr">
                        <a:defRPr/>
                      </a:pPr>
                      <a:endParaRPr lang="de-DE" sz="1200"/>
                    </a:p>
                  </a:txBody>
                  <a:tcPr/>
                </a:tc>
                <a:extLst>
                  <a:ext uri="{0D108BD9-81ED-4DB2-BD59-A6C34878D82A}">
                    <a16:rowId xmlns:a16="http://schemas.microsoft.com/office/drawing/2014/main" val="10005"/>
                  </a:ext>
                </a:extLst>
              </a:tr>
              <a:tr h="415959">
                <a:tc vMerge="1">
                  <a:txBody>
                    <a:bodyPr/>
                    <a:lstStyle/>
                    <a:p>
                      <a:pPr>
                        <a:defRPr/>
                      </a:pPr>
                      <a:endParaRPr lang="de-DE"/>
                    </a:p>
                  </a:txBody>
                  <a:tcPr/>
                </a:tc>
                <a:tc>
                  <a:txBody>
                    <a:bodyPr/>
                    <a:lstStyle/>
                    <a:p>
                      <a:pPr algn="ctr">
                        <a:defRPr/>
                      </a:pPr>
                      <a:endParaRPr lang="de-DE" sz="1200"/>
                    </a:p>
                  </a:txBody>
                  <a:tcPr/>
                </a:tc>
                <a:tc>
                  <a:txBody>
                    <a:bodyPr/>
                    <a:lstStyle/>
                    <a:p>
                      <a:pPr algn="ctr">
                        <a:defRPr/>
                      </a:pPr>
                      <a:endParaRPr lang="de-DE" sz="1200"/>
                    </a:p>
                  </a:txBody>
                  <a:tcPr/>
                </a:tc>
                <a:tc>
                  <a:txBody>
                    <a:bodyPr/>
                    <a:lstStyle/>
                    <a:p>
                      <a:pPr algn="ctr">
                        <a:defRPr/>
                      </a:pPr>
                      <a:r>
                        <a:rPr lang="de-DE" sz="1200"/>
                        <a:t>41,52°C</a:t>
                      </a:r>
                    </a:p>
                  </a:txBody>
                  <a:tcPr/>
                </a:tc>
                <a:extLst>
                  <a:ext uri="{0D108BD9-81ED-4DB2-BD59-A6C34878D82A}">
                    <a16:rowId xmlns:a16="http://schemas.microsoft.com/office/drawing/2014/main" val="10006"/>
                  </a:ext>
                </a:extLst>
              </a:tr>
              <a:tr h="271281">
                <a:tc rowSpan="3">
                  <a:txBody>
                    <a:bodyPr/>
                    <a:lstStyle/>
                    <a:p>
                      <a:pPr algn="ctr">
                        <a:defRPr/>
                      </a:pPr>
                      <a:r>
                        <a:rPr lang="de-DE" sz="1200"/>
                        <a:t>Robinia pseudoacacia</a:t>
                      </a:r>
                    </a:p>
                  </a:txBody>
                  <a:tcPr anchor="ctr"/>
                </a:tc>
                <a:tc>
                  <a:txBody>
                    <a:bodyPr/>
                    <a:lstStyle/>
                    <a:p>
                      <a:pPr algn="ctr">
                        <a:defRPr/>
                      </a:pPr>
                      <a:endParaRPr lang="de-DE" sz="1200"/>
                    </a:p>
                  </a:txBody>
                  <a:tcPr/>
                </a:tc>
                <a:tc>
                  <a:txBody>
                    <a:bodyPr/>
                    <a:lstStyle/>
                    <a:p>
                      <a:pPr algn="ctr">
                        <a:defRPr/>
                      </a:pPr>
                      <a:endParaRPr lang="de-DE" sz="1200"/>
                    </a:p>
                  </a:txBody>
                  <a:tcPr/>
                </a:tc>
                <a:tc>
                  <a:txBody>
                    <a:bodyPr/>
                    <a:lstStyle/>
                    <a:p>
                      <a:pPr algn="ctr">
                        <a:defRPr/>
                      </a:pPr>
                      <a:endParaRPr lang="de-DE" sz="1200"/>
                    </a:p>
                  </a:txBody>
                  <a:tcPr/>
                </a:tc>
                <a:extLst>
                  <a:ext uri="{0D108BD9-81ED-4DB2-BD59-A6C34878D82A}">
                    <a16:rowId xmlns:a16="http://schemas.microsoft.com/office/drawing/2014/main" val="10007"/>
                  </a:ext>
                </a:extLst>
              </a:tr>
              <a:tr h="271281">
                <a:tc vMerge="1">
                  <a:txBody>
                    <a:bodyPr/>
                    <a:lstStyle/>
                    <a:p>
                      <a:pPr>
                        <a:defRPr/>
                      </a:pPr>
                      <a:endParaRPr lang="de-DE"/>
                    </a:p>
                  </a:txBody>
                  <a:tcPr/>
                </a:tc>
                <a:tc>
                  <a:txBody>
                    <a:bodyPr/>
                    <a:lstStyle/>
                    <a:p>
                      <a:pPr algn="ctr">
                        <a:defRPr/>
                      </a:pPr>
                      <a:endParaRPr lang="de-DE" sz="1200"/>
                    </a:p>
                  </a:txBody>
                  <a:tcPr/>
                </a:tc>
                <a:tc>
                  <a:txBody>
                    <a:bodyPr/>
                    <a:lstStyle/>
                    <a:p>
                      <a:pPr algn="ctr">
                        <a:defRPr/>
                      </a:pPr>
                      <a:r>
                        <a:rPr lang="de-DE" sz="1200"/>
                        <a:t>40,31°C</a:t>
                      </a:r>
                    </a:p>
                  </a:txBody>
                  <a:tcPr/>
                </a:tc>
                <a:tc>
                  <a:txBody>
                    <a:bodyPr/>
                    <a:lstStyle/>
                    <a:p>
                      <a:pPr algn="ctr">
                        <a:defRPr/>
                      </a:pPr>
                      <a:endParaRPr lang="de-DE" sz="1200"/>
                    </a:p>
                  </a:txBody>
                  <a:tcPr/>
                </a:tc>
                <a:extLst>
                  <a:ext uri="{0D108BD9-81ED-4DB2-BD59-A6C34878D82A}">
                    <a16:rowId xmlns:a16="http://schemas.microsoft.com/office/drawing/2014/main" val="10008"/>
                  </a:ext>
                </a:extLst>
              </a:tr>
              <a:tr h="429829">
                <a:tc vMerge="1">
                  <a:txBody>
                    <a:bodyPr/>
                    <a:lstStyle/>
                    <a:p>
                      <a:pPr>
                        <a:defRPr/>
                      </a:pPr>
                      <a:endParaRPr lang="de-DE"/>
                    </a:p>
                  </a:txBody>
                  <a:tcPr/>
                </a:tc>
                <a:tc>
                  <a:txBody>
                    <a:bodyPr/>
                    <a:lstStyle/>
                    <a:p>
                      <a:pPr algn="ctr">
                        <a:defRPr/>
                      </a:pPr>
                      <a:endParaRPr lang="de-DE" sz="1200"/>
                    </a:p>
                  </a:txBody>
                  <a:tcPr/>
                </a:tc>
                <a:tc>
                  <a:txBody>
                    <a:bodyPr/>
                    <a:lstStyle/>
                    <a:p>
                      <a:pPr algn="ctr">
                        <a:defRPr/>
                      </a:pPr>
                      <a:endParaRPr lang="de-DE" sz="1200"/>
                    </a:p>
                  </a:txBody>
                  <a:tcPr/>
                </a:tc>
                <a:tc>
                  <a:txBody>
                    <a:bodyPr/>
                    <a:lstStyle/>
                    <a:p>
                      <a:pPr algn="ctr">
                        <a:defRPr/>
                      </a:pPr>
                      <a:r>
                        <a:rPr lang="de-DE" sz="1200"/>
                        <a:t>42,79°C</a:t>
                      </a:r>
                    </a:p>
                  </a:txBody>
                  <a:tcPr/>
                </a:tc>
                <a:extLst>
                  <a:ext uri="{0D108BD9-81ED-4DB2-BD59-A6C34878D82A}">
                    <a16:rowId xmlns:a16="http://schemas.microsoft.com/office/drawing/2014/main" val="10009"/>
                  </a:ext>
                </a:extLst>
              </a:tr>
            </a:tbl>
          </a:graphicData>
        </a:graphic>
      </p:graphicFrame>
      <p:pic>
        <p:nvPicPr>
          <p:cNvPr id="7" name="Grafik 6"/>
          <p:cNvPicPr/>
          <p:nvPr/>
        </p:nvPicPr>
        <p:blipFill>
          <a:blip r:embed="rId2"/>
          <a:srcRect l="2348" t="25844" r="28515" b="25426"/>
          <a:stretch/>
        </p:blipFill>
        <p:spPr bwMode="auto">
          <a:xfrm>
            <a:off x="295148" y="2062624"/>
            <a:ext cx="4797695" cy="2364999"/>
          </a:xfrm>
          <a:prstGeom prst="rect">
            <a:avLst/>
          </a:prstGeom>
        </p:spPr>
      </p:pic>
      <p:pic>
        <p:nvPicPr>
          <p:cNvPr id="8" name="Grafik 7"/>
          <p:cNvPicPr/>
          <p:nvPr/>
        </p:nvPicPr>
        <p:blipFill>
          <a:blip r:embed="rId2"/>
          <a:srcRect l="78095" t="30425" r="831" b="23135"/>
          <a:stretch/>
        </p:blipFill>
        <p:spPr bwMode="auto">
          <a:xfrm>
            <a:off x="3876792" y="829152"/>
            <a:ext cx="1324886" cy="1747414"/>
          </a:xfrm>
          <a:prstGeom prst="rect">
            <a:avLst/>
          </a:prstGeom>
        </p:spPr>
      </p:pic>
      <p:sp>
        <p:nvSpPr>
          <p:cNvPr id="2" name="Textfeld 1"/>
          <p:cNvSpPr txBox="1"/>
          <p:nvPr/>
        </p:nvSpPr>
        <p:spPr bwMode="auto">
          <a:xfrm>
            <a:off x="961693" y="4427623"/>
            <a:ext cx="3464603" cy="338554"/>
          </a:xfrm>
          <a:prstGeom prst="rect">
            <a:avLst/>
          </a:prstGeom>
          <a:noFill/>
        </p:spPr>
        <p:txBody>
          <a:bodyPr wrap="none" rtlCol="0">
            <a:spAutoFit/>
          </a:bodyPr>
          <a:lstStyle/>
          <a:p>
            <a:pPr>
              <a:defRPr/>
            </a:pPr>
            <a:r>
              <a:rPr lang="de-DE" sz="1600"/>
              <a:t>Vergleich Tilia und Robinia RCP2.6 2050</a:t>
            </a:r>
            <a:endParaRPr/>
          </a:p>
        </p:txBody>
      </p:sp>
    </p:spTree>
    <p:extLst>
      <p:ext uri="{BB962C8B-B14F-4D97-AF65-F5344CB8AC3E}">
        <p14:creationId xmlns:p14="http://schemas.microsoft.com/office/powerpoint/2010/main" val="39648859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a:extLst>
              <a:ext uri="{FF2B5EF4-FFF2-40B4-BE49-F238E27FC236}">
                <a16:creationId xmlns:a16="http://schemas.microsoft.com/office/drawing/2014/main" id="{ED7760E2-2DC7-6AA6-E63B-7AA977E0EB0C}"/>
              </a:ext>
            </a:extLst>
          </p:cNvPr>
          <p:cNvSpPr txBox="1"/>
          <p:nvPr/>
        </p:nvSpPr>
        <p:spPr bwMode="auto">
          <a:xfrm>
            <a:off x="1115616" y="51470"/>
            <a:ext cx="4527778" cy="646331"/>
          </a:xfrm>
          <a:prstGeom prst="rect">
            <a:avLst/>
          </a:prstGeom>
          <a:noFill/>
        </p:spPr>
        <p:txBody>
          <a:bodyPr wrap="none" rtlCol="0">
            <a:spAutoFit/>
          </a:bodyPr>
          <a:lstStyle/>
          <a:p>
            <a:r>
              <a:rPr lang="de-DE" b="1" dirty="0"/>
              <a:t>Handlungsempfehlungen für die </a:t>
            </a:r>
            <a:endParaRPr lang="de-DE" b="1" dirty="0" smtClean="0"/>
          </a:p>
          <a:p>
            <a:r>
              <a:rPr lang="de-DE" b="1" dirty="0" smtClean="0"/>
              <a:t>klimaangepasste </a:t>
            </a:r>
            <a:r>
              <a:rPr lang="de-DE" b="1" dirty="0"/>
              <a:t>Gestaltung von Stadtplätzen</a:t>
            </a:r>
          </a:p>
        </p:txBody>
      </p:sp>
      <p:sp>
        <p:nvSpPr>
          <p:cNvPr id="3" name="Rechteck 2"/>
          <p:cNvSpPr/>
          <p:nvPr/>
        </p:nvSpPr>
        <p:spPr>
          <a:xfrm>
            <a:off x="35496" y="958123"/>
            <a:ext cx="8928992" cy="4185377"/>
          </a:xfrm>
          <a:prstGeom prst="rect">
            <a:avLst/>
          </a:prstGeom>
        </p:spPr>
        <p:txBody>
          <a:bodyPr wrap="square">
            <a:spAutoFit/>
          </a:bodyPr>
          <a:lstStyle/>
          <a:p>
            <a:pPr marL="285750" lvl="0" indent="-285750" algn="just">
              <a:lnSpc>
                <a:spcPts val="1600"/>
              </a:lnSpc>
              <a:spcAft>
                <a:spcPts val="1200"/>
              </a:spcAft>
              <a:buFont typeface="Courier New" panose="02070309020205020404" pitchFamily="49" charset="0"/>
              <a:buChar char="o"/>
              <a:tabLst>
                <a:tab pos="228600" algn="l"/>
              </a:tabLst>
            </a:pP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Baumart</a:t>
            </a:r>
            <a:r>
              <a:rPr lang="de-D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Baumalter und Baumvitalität bestimmen zusammen mit der Größe von Grasflächen und der Anzahl, Art und Zusammensetzung von Bäumen und Sträuchern die Höhe der Ökosystemleistungen eines Platzes: Auf ihren Erhalt und Förderung, sowie ihre Standorteignung (bei Neu- und Ersatzpflanzungen) sollte geachtet </a:t>
            </a: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werden.</a:t>
            </a:r>
          </a:p>
          <a:p>
            <a:pPr marL="285750" lvl="0" indent="-285750" algn="just">
              <a:lnSpc>
                <a:spcPts val="1600"/>
              </a:lnSpc>
              <a:spcAft>
                <a:spcPts val="1200"/>
              </a:spcAft>
              <a:buFont typeface="Courier New" panose="02070309020205020404" pitchFamily="49" charset="0"/>
              <a:buChar char="o"/>
              <a:tabLst>
                <a:tab pos="228600" algn="l"/>
              </a:tabLst>
            </a:pP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Wachstumsraten </a:t>
            </a:r>
            <a:r>
              <a:rPr lang="de-D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und Quantität der Ökosystemleistungen werden in hohem Maße von den Standortsbedingungen wie Bodenversiegelung, Bodenart oder Strahlungsangebot geprägt: Für eine gesunde und leistungsfähige grüne Infrastruktur (Bäume, Sträucher, Grasflächen) müssen die jeweiligen Standortverhältnisse optimiert werden, etwa durch Flächenentsiegelungen, Verbesserung der Bodenverhältnisse und Regenwassermanagement.</a:t>
            </a:r>
            <a:endParaRPr lang="de-DE" sz="1200" dirty="0">
              <a:solidFill>
                <a:srgbClr val="000000"/>
              </a:solidFill>
              <a:latin typeface="Calibri" panose="020F0502020204030204" pitchFamily="34" charset="0"/>
              <a:ea typeface="Batang"/>
            </a:endParaRPr>
          </a:p>
          <a:p>
            <a:pPr marL="285750" lvl="0" indent="-285750" algn="just">
              <a:lnSpc>
                <a:spcPts val="1600"/>
              </a:lnSpc>
              <a:spcAft>
                <a:spcPts val="1200"/>
              </a:spcAft>
              <a:buFont typeface="Courier New" panose="02070309020205020404" pitchFamily="49" charset="0"/>
              <a:buChar char="o"/>
              <a:tabLst>
                <a:tab pos="228600" algn="l"/>
              </a:tabLst>
            </a:pPr>
            <a:r>
              <a:rPr lang="de-D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Alte Bäume sollten möglichst erhalten werden, da sie deutlich höhere Wachstumsraten und Ökosystemleistungen als junge Bäume erbringen. Bei der unvermeidlichen Entfernung alter Bäume sollte nach Möglichkeit nicht im Verhältnis 1:1 sondern, je nach Größe des entfernten Baums, in einem höheren Verhältnis nachgepflanzt werden (3-10:1).</a:t>
            </a:r>
            <a:endParaRPr lang="de-DE" sz="1200" dirty="0">
              <a:solidFill>
                <a:srgbClr val="000000"/>
              </a:solidFill>
              <a:latin typeface="Calibri" panose="020F0502020204030204" pitchFamily="34" charset="0"/>
              <a:ea typeface="Batang"/>
            </a:endParaRPr>
          </a:p>
          <a:p>
            <a:pPr marL="285750" lvl="0" indent="-285750" algn="just">
              <a:lnSpc>
                <a:spcPts val="1600"/>
              </a:lnSpc>
              <a:spcAft>
                <a:spcPts val="1200"/>
              </a:spcAft>
              <a:buFont typeface="Courier New" panose="02070309020205020404" pitchFamily="49" charset="0"/>
              <a:buChar char="o"/>
              <a:tabLst>
                <a:tab pos="228600" algn="l"/>
              </a:tabLst>
            </a:pPr>
            <a:r>
              <a:rPr lang="de-D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Die Baum- und Strauchartenwahl für einen Standort sollte so erfolgen, dass Ökosystemleistungen dauerhaft gefördert werden, insbesondere im Hinblick auf den Klimawandel. Besonders an Standorten mit erschwerten Wuchsbedingungen sind trockenheitsangepasste Baum- und Straucharten zu wählen, wie sie in Versuchen, etwa der Gartenamtsleiterkonferenz im Deutschen Städtetag (GALK) und durch die Bayerische Landesanstalt für Gartenbau und Weinbau (LWG) als Klimabäume erprobt werden</a:t>
            </a: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ts val="1600"/>
              </a:lnSpc>
              <a:spcAft>
                <a:spcPts val="1200"/>
              </a:spcAft>
              <a:buFont typeface="Courier New" panose="02070309020205020404" pitchFamily="49" charset="0"/>
              <a:buChar char="o"/>
              <a:tabLst>
                <a:tab pos="228600" algn="l"/>
              </a:tabLst>
            </a:pPr>
            <a:r>
              <a:rPr lang="de-D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Zukunft werden das Wachstum und die Ökosystemleistungen des städtischen Grüns in mitteleuropäischen Stadtplätzen geringer ausfallen, Extremereignisse wie Trockenjahre könnten weitere Rückgänge verursachen: Negativen Einflüssen des Klimawandels kann durch diese Maßnahmen der Artenauswahl, der Standortverbesserung und durch gezielte Bewässerung entgegengewirkt </a:t>
            </a: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werden</a:t>
            </a:r>
            <a:endParaRPr lang="de-DE" sz="1200" dirty="0">
              <a:solidFill>
                <a:srgbClr val="000000"/>
              </a:solidFill>
              <a:latin typeface="Calibri" panose="020F0502020204030204" pitchFamily="34" charset="0"/>
              <a:ea typeface="Batang"/>
            </a:endParaRPr>
          </a:p>
        </p:txBody>
      </p:sp>
    </p:spTree>
    <p:extLst>
      <p:ext uri="{BB962C8B-B14F-4D97-AF65-F5344CB8AC3E}">
        <p14:creationId xmlns:p14="http://schemas.microsoft.com/office/powerpoint/2010/main" val="24791295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a:extLst>
              <a:ext uri="{FF2B5EF4-FFF2-40B4-BE49-F238E27FC236}">
                <a16:creationId xmlns:a16="http://schemas.microsoft.com/office/drawing/2014/main" id="{ED7760E2-2DC7-6AA6-E63B-7AA977E0EB0C}"/>
              </a:ext>
            </a:extLst>
          </p:cNvPr>
          <p:cNvSpPr txBox="1"/>
          <p:nvPr/>
        </p:nvSpPr>
        <p:spPr bwMode="auto">
          <a:xfrm>
            <a:off x="1115616" y="51470"/>
            <a:ext cx="4702506" cy="646331"/>
          </a:xfrm>
          <a:prstGeom prst="rect">
            <a:avLst/>
          </a:prstGeom>
          <a:noFill/>
        </p:spPr>
        <p:txBody>
          <a:bodyPr wrap="none" rtlCol="0">
            <a:spAutoFit/>
          </a:bodyPr>
          <a:lstStyle/>
          <a:p>
            <a:r>
              <a:rPr lang="de-DE" b="1" dirty="0"/>
              <a:t>Handlungsempfehlungen für die </a:t>
            </a:r>
            <a:endParaRPr lang="de-DE" b="1" dirty="0" smtClean="0"/>
          </a:p>
          <a:p>
            <a:r>
              <a:rPr lang="de-DE" b="1" dirty="0" smtClean="0"/>
              <a:t>klimaangepasste </a:t>
            </a:r>
            <a:r>
              <a:rPr lang="de-DE" b="1" dirty="0"/>
              <a:t>Gestaltung von </a:t>
            </a:r>
            <a:r>
              <a:rPr lang="de-DE" b="1" dirty="0" smtClean="0"/>
              <a:t>Stadtplätzen </a:t>
            </a:r>
            <a:endParaRPr lang="de-DE" b="1" dirty="0"/>
          </a:p>
        </p:txBody>
      </p:sp>
      <p:sp>
        <p:nvSpPr>
          <p:cNvPr id="3" name="Rechteck 2"/>
          <p:cNvSpPr/>
          <p:nvPr/>
        </p:nvSpPr>
        <p:spPr>
          <a:xfrm>
            <a:off x="107504" y="1066743"/>
            <a:ext cx="8928992" cy="3334246"/>
          </a:xfrm>
          <a:prstGeom prst="rect">
            <a:avLst/>
          </a:prstGeom>
        </p:spPr>
        <p:txBody>
          <a:bodyPr wrap="square">
            <a:spAutoFit/>
          </a:bodyPr>
          <a:lstStyle/>
          <a:p>
            <a:pPr marL="285750" lvl="0" indent="-285750" algn="just">
              <a:lnSpc>
                <a:spcPts val="1600"/>
              </a:lnSpc>
              <a:spcAft>
                <a:spcPts val="1200"/>
              </a:spcAft>
              <a:buFont typeface="Courier New" panose="02070309020205020404" pitchFamily="49" charset="0"/>
              <a:buChar char="o"/>
              <a:tabLst>
                <a:tab pos="228600" algn="l"/>
              </a:tabLst>
            </a:pP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Eine </a:t>
            </a:r>
            <a:r>
              <a:rPr lang="de-D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Erhöhung des Baum-, Strauch-, und Grasanteils der Plätze sowie eine geringere Versiegelung können die Ökosystemleistungen des Grüns an den Plätzen und somit auch den thermischen Komfort an den Plätzen an Hitzetagen deutlich </a:t>
            </a:r>
            <a:r>
              <a:rPr lang="de-D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erhöhen</a:t>
            </a:r>
            <a:endParaRPr lang="de-DE" sz="1200" dirty="0" smtClean="0">
              <a:solidFill>
                <a:srgbClr val="000000"/>
              </a:solidFill>
              <a:latin typeface="Calibri" panose="020F0502020204030204" pitchFamily="34" charset="0"/>
              <a:ea typeface="Calibri" panose="020F0502020204030204" pitchFamily="34" charset="0"/>
            </a:endParaRPr>
          </a:p>
          <a:p>
            <a:pPr marL="285750" lvl="0" indent="-285750" algn="just">
              <a:lnSpc>
                <a:spcPts val="1600"/>
              </a:lnSpc>
              <a:spcAft>
                <a:spcPts val="1200"/>
              </a:spcAft>
              <a:buFont typeface="Courier New" panose="02070309020205020404" pitchFamily="49" charset="0"/>
              <a:buChar char="o"/>
              <a:tabLst>
                <a:tab pos="228600" algn="l"/>
              </a:tabLst>
            </a:pPr>
            <a:r>
              <a:rPr lang="de-DE" sz="1200" dirty="0" smtClean="0">
                <a:solidFill>
                  <a:srgbClr val="000000"/>
                </a:solidFill>
                <a:latin typeface="Calibri" panose="020F0502020204030204" pitchFamily="34" charset="0"/>
                <a:ea typeface="Batang"/>
              </a:rPr>
              <a:t>Öffentlich </a:t>
            </a:r>
            <a:r>
              <a:rPr lang="de-DE" sz="1200" dirty="0">
                <a:solidFill>
                  <a:srgbClr val="000000"/>
                </a:solidFill>
                <a:latin typeface="Calibri" panose="020F0502020204030204" pitchFamily="34" charset="0"/>
                <a:ea typeface="Batang"/>
              </a:rPr>
              <a:t>zugängliche Plätze spielen als kühlende „Oasen“ eine entscheidende Rolle im Klimawandel, um den Menschen in dicht bebauten Stadtquartieren thermischen Komfort auch während der immer häufigen auftretenden und stärker ausgeprägten Hitzewellen zu ermöglichen. Der thermische Komfort in der kalten Jahreszeit, etwa durch die Schaffung von windgeschützten Aufenthaltsbereichen ist auch zu beachten, spielt aber für die Vermeidung von Gesundheitsrisiken durch thermische Belastungen eine geringe Rolle.</a:t>
            </a:r>
          </a:p>
          <a:p>
            <a:pPr marL="285750" lvl="0" indent="-285750" algn="just">
              <a:lnSpc>
                <a:spcPts val="1600"/>
              </a:lnSpc>
              <a:spcAft>
                <a:spcPts val="1200"/>
              </a:spcAft>
              <a:buFont typeface="Courier New" panose="02070309020205020404" pitchFamily="49" charset="0"/>
              <a:buChar char="o"/>
              <a:tabLst>
                <a:tab pos="228600" algn="l"/>
              </a:tabLst>
            </a:pPr>
            <a:r>
              <a:rPr lang="de-DE" sz="1200" dirty="0">
                <a:solidFill>
                  <a:srgbClr val="000000"/>
                </a:solidFill>
                <a:latin typeface="Calibri" panose="020F0502020204030204" pitchFamily="34" charset="0"/>
                <a:ea typeface="Batang"/>
              </a:rPr>
              <a:t>In den dichter bebauten Stadtquartieren, in denen der Zugang zu privatem und halböffentlichem Grün eingeschränkt ist, sollte ein möglichst dichtes Netzwerk von grünen Plätzen entwickelt und durch baumbestandene Straßen miteinander verbunden werden, um den Zugang zu kühlen „Oasen“ in fußläufiger Entfernung von der Wohnung zu ermöglichen.</a:t>
            </a:r>
          </a:p>
          <a:p>
            <a:pPr marL="285750" lvl="0" indent="-285750" algn="just">
              <a:lnSpc>
                <a:spcPts val="1600"/>
              </a:lnSpc>
              <a:spcAft>
                <a:spcPts val="1200"/>
              </a:spcAft>
              <a:buFont typeface="Courier New" panose="02070309020205020404" pitchFamily="49" charset="0"/>
              <a:buChar char="o"/>
              <a:tabLst>
                <a:tab pos="228600" algn="l"/>
              </a:tabLst>
            </a:pPr>
            <a:r>
              <a:rPr lang="de-DE" sz="1200" dirty="0">
                <a:solidFill>
                  <a:srgbClr val="000000"/>
                </a:solidFill>
                <a:latin typeface="Calibri" panose="020F0502020204030204" pitchFamily="34" charset="0"/>
                <a:ea typeface="Batang"/>
              </a:rPr>
              <a:t>Der Hitzestress wird an heißen Tagen vor allem durch die direkte Sonneneinstrahlung bestimmt. Selbst in kleineren Städten wird es daher zukünftig immer wichtiger werden, verschattete Plätze für den Aufenthalt im Freien an heißen Sommertagen anzubieten.</a:t>
            </a:r>
          </a:p>
          <a:p>
            <a:pPr marL="285750" indent="-285750">
              <a:spcAft>
                <a:spcPts val="1200"/>
              </a:spcAft>
              <a:buFont typeface="Courier New" panose="02070309020205020404" pitchFamily="49" charset="0"/>
              <a:buChar char="o"/>
            </a:pPr>
            <a:r>
              <a:rPr lang="de-DE" sz="1200" dirty="0">
                <a:latin typeface="Calibri" panose="020F0502020204030204" pitchFamily="34" charset="0"/>
                <a:ea typeface="Calibri" panose="020F0502020204030204" pitchFamily="34" charset="0"/>
                <a:cs typeface="Times New Roman" panose="02020603050405020304" pitchFamily="18" charset="0"/>
              </a:rPr>
              <a:t>Die Handlungsempfehlungen wurden auf der Grundlage von Untersuchungen in der Großstadt München entwickelt. Sie können aber auch für die weiteren bayerischen Großstädte und mittelgroße Städte angewendet werden. </a:t>
            </a:r>
            <a:endParaRPr lang="de-DE" sz="1200" dirty="0"/>
          </a:p>
        </p:txBody>
      </p:sp>
    </p:spTree>
    <p:extLst>
      <p:ext uri="{BB962C8B-B14F-4D97-AF65-F5344CB8AC3E}">
        <p14:creationId xmlns:p14="http://schemas.microsoft.com/office/powerpoint/2010/main" val="22366204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1A62768-BF6E-4202-B953-CF4734849F11}"/>
              </a:ext>
            </a:extLst>
          </p:cNvPr>
          <p:cNvPicPr>
            <a:picLocks noChangeAspect="1"/>
          </p:cNvPicPr>
          <p:nvPr/>
        </p:nvPicPr>
        <p:blipFill>
          <a:blip r:embed="rId2"/>
          <a:stretch>
            <a:fillRect/>
          </a:stretch>
        </p:blipFill>
        <p:spPr>
          <a:xfrm>
            <a:off x="65494" y="1956149"/>
            <a:ext cx="2922330" cy="2540873"/>
          </a:xfrm>
          <a:prstGeom prst="rect">
            <a:avLst/>
          </a:prstGeom>
        </p:spPr>
      </p:pic>
      <p:sp>
        <p:nvSpPr>
          <p:cNvPr id="13" name="Rechteck 12">
            <a:extLst>
              <a:ext uri="{FF2B5EF4-FFF2-40B4-BE49-F238E27FC236}">
                <a16:creationId xmlns:a16="http://schemas.microsoft.com/office/drawing/2014/main" id="{8CC744EF-02BA-AD3E-FD53-D23E4E1C976B}"/>
              </a:ext>
            </a:extLst>
          </p:cNvPr>
          <p:cNvSpPr/>
          <p:nvPr/>
        </p:nvSpPr>
        <p:spPr>
          <a:xfrm>
            <a:off x="1974214" y="4653764"/>
            <a:ext cx="1043608" cy="215444"/>
          </a:xfrm>
          <a:prstGeom prst="rect">
            <a:avLst/>
          </a:prstGeom>
        </p:spPr>
        <p:txBody>
          <a:bodyPr wrap="square">
            <a:spAutoFit/>
          </a:bodyPr>
          <a:lstStyle/>
          <a:p>
            <a:pPr algn="r"/>
            <a:r>
              <a:rPr lang="en-US" sz="800" dirty="0" err="1"/>
              <a:t>nach</a:t>
            </a:r>
            <a:r>
              <a:rPr lang="en-US" sz="800" dirty="0"/>
              <a:t> Weller 2021</a:t>
            </a:r>
            <a:endParaRPr lang="de-DE" sz="8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6A82F5F-32CE-C969-D072-6E210A776AB9}"/>
                  </a:ext>
                </a:extLst>
              </p:cNvPr>
              <p:cNvSpPr txBox="1"/>
              <p:nvPr/>
            </p:nvSpPr>
            <p:spPr>
              <a:xfrm>
                <a:off x="426416" y="1764226"/>
                <a:ext cx="2016224" cy="261610"/>
              </a:xfrm>
              <a:prstGeom prst="rect">
                <a:avLst/>
              </a:prstGeom>
              <a:noFill/>
            </p:spPr>
            <p:txBody>
              <a:bodyPr wrap="square" rtlCol="0">
                <a:spAutoFit/>
              </a:bodyPr>
              <a:lstStyle/>
              <a:p>
                <a14:m>
                  <m:oMath xmlns:m="http://schemas.openxmlformats.org/officeDocument/2006/math">
                    <m:r>
                      <a:rPr lang="de-DE" sz="1100" b="0" i="0" dirty="0" smtClean="0">
                        <a:latin typeface="Cambria Math" panose="02040503050406030204" pitchFamily="18" charset="0"/>
                      </a:rPr>
                      <m:t>𝝨</m:t>
                    </m:r>
                  </m:oMath>
                </a14:m>
                <a:r>
                  <a:rPr lang="de-DE" sz="1100" dirty="0"/>
                  <a:t>: 376 Baumarten</a:t>
                </a:r>
              </a:p>
            </p:txBody>
          </p:sp>
        </mc:Choice>
        <mc:Fallback xmlns="">
          <p:sp>
            <p:nvSpPr>
              <p:cNvPr id="2" name="Textfeld 1">
                <a:extLst>
                  <a:ext uri="{FF2B5EF4-FFF2-40B4-BE49-F238E27FC236}">
                    <a16:creationId xmlns:a16="http://schemas.microsoft.com/office/drawing/2014/main" xmlns:a14="http://schemas.microsoft.com/office/drawing/2010/main" xmlns="" id="{E6A82F5F-32CE-C969-D072-6E210A776AB9}"/>
                  </a:ext>
                </a:extLst>
              </p:cNvPr>
              <p:cNvSpPr txBox="1">
                <a:spLocks noRot="1" noChangeAspect="1" noMove="1" noResize="1" noEditPoints="1" noAdjustHandles="1" noChangeArrowheads="1" noChangeShapeType="1" noTextEdit="1"/>
              </p:cNvSpPr>
              <p:nvPr/>
            </p:nvSpPr>
            <p:spPr>
              <a:xfrm>
                <a:off x="426416" y="1764226"/>
                <a:ext cx="2016224" cy="261610"/>
              </a:xfrm>
              <a:prstGeom prst="rect">
                <a:avLst/>
              </a:prstGeom>
              <a:blipFill rotWithShape="0">
                <a:blip r:embed="rId3"/>
                <a:stretch>
                  <a:fillRect b="-16279"/>
                </a:stretch>
              </a:blipFill>
            </p:spPr>
            <p:txBody>
              <a:bodyPr/>
              <a:lstStyle/>
              <a:p>
                <a:r>
                  <a:rPr lang="de-DE">
                    <a:noFill/>
                  </a:rPr>
                  <a:t> </a:t>
                </a:r>
              </a:p>
            </p:txBody>
          </p:sp>
        </mc:Fallback>
      </mc:AlternateContent>
      <p:sp>
        <p:nvSpPr>
          <p:cNvPr id="11" name="Textfeld 10">
            <a:extLst>
              <a:ext uri="{FF2B5EF4-FFF2-40B4-BE49-F238E27FC236}">
                <a16:creationId xmlns:a16="http://schemas.microsoft.com/office/drawing/2014/main" id="{16CD1C4C-E605-E751-823D-934B900A50E4}"/>
              </a:ext>
            </a:extLst>
          </p:cNvPr>
          <p:cNvSpPr txBox="1"/>
          <p:nvPr/>
        </p:nvSpPr>
        <p:spPr>
          <a:xfrm>
            <a:off x="426416" y="1491631"/>
            <a:ext cx="1985672" cy="307777"/>
          </a:xfrm>
          <a:prstGeom prst="rect">
            <a:avLst/>
          </a:prstGeom>
          <a:noFill/>
        </p:spPr>
        <p:txBody>
          <a:bodyPr wrap="none" rtlCol="0">
            <a:spAutoFit/>
          </a:bodyPr>
          <a:lstStyle/>
          <a:p>
            <a:r>
              <a:rPr lang="de-DE" sz="1400" b="1" dirty="0"/>
              <a:t>52 Städte Mitteleuropas</a:t>
            </a:r>
          </a:p>
        </p:txBody>
      </p:sp>
      <p:grpSp>
        <p:nvGrpSpPr>
          <p:cNvPr id="5" name="Gruppieren 4"/>
          <p:cNvGrpSpPr/>
          <p:nvPr/>
        </p:nvGrpSpPr>
        <p:grpSpPr>
          <a:xfrm>
            <a:off x="6042158" y="1491629"/>
            <a:ext cx="2989398" cy="3377579"/>
            <a:chOff x="6084168" y="961278"/>
            <a:chExt cx="2989398" cy="3377579"/>
          </a:xfrm>
        </p:grpSpPr>
        <p:sp>
          <p:nvSpPr>
            <p:cNvPr id="6" name="Rechteck 5">
              <a:extLst>
                <a:ext uri="{FF2B5EF4-FFF2-40B4-BE49-F238E27FC236}">
                  <a16:creationId xmlns:a16="http://schemas.microsoft.com/office/drawing/2014/main" id="{D6BD278E-EA57-D7CD-8B04-15F51B942BEB}"/>
                </a:ext>
              </a:extLst>
            </p:cNvPr>
            <p:cNvSpPr/>
            <p:nvPr/>
          </p:nvSpPr>
          <p:spPr>
            <a:xfrm>
              <a:off x="8100392" y="4123413"/>
              <a:ext cx="908520" cy="215444"/>
            </a:xfrm>
            <a:prstGeom prst="rect">
              <a:avLst/>
            </a:prstGeom>
          </p:spPr>
          <p:txBody>
            <a:bodyPr wrap="square">
              <a:spAutoFit/>
            </a:bodyPr>
            <a:lstStyle/>
            <a:p>
              <a:pPr algn="r"/>
              <a:r>
                <a:rPr lang="en-US" sz="800" dirty="0"/>
                <a:t>Dervishi 2023</a:t>
              </a:r>
              <a:endParaRPr lang="de-DE" sz="800" dirty="0"/>
            </a:p>
          </p:txBody>
        </p:sp>
        <p:sp>
          <p:nvSpPr>
            <p:cNvPr id="15" name="Textfeld 14">
              <a:extLst>
                <a:ext uri="{FF2B5EF4-FFF2-40B4-BE49-F238E27FC236}">
                  <a16:creationId xmlns:a16="http://schemas.microsoft.com/office/drawing/2014/main" id="{16CD1C4C-E605-E751-823D-934B900A50E4}"/>
                </a:ext>
              </a:extLst>
            </p:cNvPr>
            <p:cNvSpPr txBox="1"/>
            <p:nvPr/>
          </p:nvSpPr>
          <p:spPr>
            <a:xfrm>
              <a:off x="6084168" y="961278"/>
              <a:ext cx="1585242" cy="307777"/>
            </a:xfrm>
            <a:prstGeom prst="rect">
              <a:avLst/>
            </a:prstGeom>
            <a:noFill/>
          </p:spPr>
          <p:txBody>
            <a:bodyPr wrap="none" rtlCol="0">
              <a:spAutoFit/>
            </a:bodyPr>
            <a:lstStyle/>
            <a:p>
              <a:r>
                <a:rPr lang="de-DE" sz="1400" b="1" dirty="0"/>
                <a:t>Untersuchte Plätze</a:t>
              </a:r>
            </a:p>
          </p:txBody>
        </p:sp>
        <p:pic>
          <p:nvPicPr>
            <p:cNvPr id="16" name="Grafik 15"/>
            <p:cNvPicPr/>
            <p:nvPr/>
          </p:nvPicPr>
          <p:blipFill rotWithShape="1">
            <a:blip r:embed="rId4"/>
            <a:srcRect l="61711" t="12904" b="48694"/>
            <a:stretch/>
          </p:blipFill>
          <p:spPr bwMode="auto">
            <a:xfrm>
              <a:off x="6156176" y="1280117"/>
              <a:ext cx="2917390" cy="2655875"/>
            </a:xfrm>
            <a:prstGeom prst="rect">
              <a:avLst/>
            </a:prstGeom>
            <a:noFill/>
          </p:spPr>
        </p:pic>
      </p:grpSp>
      <p:grpSp>
        <p:nvGrpSpPr>
          <p:cNvPr id="3" name="Gruppieren 2"/>
          <p:cNvGrpSpPr/>
          <p:nvPr/>
        </p:nvGrpSpPr>
        <p:grpSpPr>
          <a:xfrm>
            <a:off x="2987824" y="1491630"/>
            <a:ext cx="2910318" cy="3377578"/>
            <a:chOff x="3029834" y="961279"/>
            <a:chExt cx="2910318" cy="3377578"/>
          </a:xfrm>
        </p:grpSpPr>
        <p:pic>
          <p:nvPicPr>
            <p:cNvPr id="12" name="Grafik 11"/>
            <p:cNvPicPr/>
            <p:nvPr/>
          </p:nvPicPr>
          <p:blipFill rotWithShape="1">
            <a:blip r:embed="rId5"/>
            <a:srcRect t="212" r="7409" b="1186"/>
            <a:stretch/>
          </p:blipFill>
          <p:spPr bwMode="auto">
            <a:xfrm>
              <a:off x="3150542" y="1563419"/>
              <a:ext cx="2735422" cy="2287190"/>
            </a:xfrm>
            <a:prstGeom prst="rect">
              <a:avLst/>
            </a:prstGeom>
            <a:ln w="12700" cap="flat" cmpd="sng" algn="ctr">
              <a:solidFill>
                <a:schemeClr val="bg1">
                  <a:lumMod val="85000"/>
                </a:scheme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4" name="Textfeld 13">
              <a:extLst>
                <a:ext uri="{FF2B5EF4-FFF2-40B4-BE49-F238E27FC236}">
                  <a16:creationId xmlns:a16="http://schemas.microsoft.com/office/drawing/2014/main" id="{16CD1C4C-E605-E751-823D-934B900A50E4}"/>
                </a:ext>
              </a:extLst>
            </p:cNvPr>
            <p:cNvSpPr txBox="1"/>
            <p:nvPr/>
          </p:nvSpPr>
          <p:spPr>
            <a:xfrm>
              <a:off x="3029834" y="961279"/>
              <a:ext cx="891591" cy="307777"/>
            </a:xfrm>
            <a:prstGeom prst="rect">
              <a:avLst/>
            </a:prstGeom>
            <a:noFill/>
          </p:spPr>
          <p:txBody>
            <a:bodyPr wrap="none" rtlCol="0">
              <a:spAutoFit/>
            </a:bodyPr>
            <a:lstStyle/>
            <a:p>
              <a:r>
                <a:rPr lang="de-DE" sz="1400" b="1" dirty="0"/>
                <a:t>München</a:t>
              </a:r>
            </a:p>
          </p:txBody>
        </p:sp>
        <p:sp>
          <p:nvSpPr>
            <p:cNvPr id="7" name="Rechteck 6"/>
            <p:cNvSpPr/>
            <p:nvPr/>
          </p:nvSpPr>
          <p:spPr>
            <a:xfrm>
              <a:off x="3131840" y="1495485"/>
              <a:ext cx="2808312" cy="67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059832" y="3850609"/>
              <a:ext cx="2808312" cy="67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5867262" y="1563418"/>
              <a:ext cx="72008" cy="2448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059832" y="1564199"/>
              <a:ext cx="72008" cy="2448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CC744EF-02BA-AD3E-FD53-D23E4E1C976B}"/>
                </a:ext>
              </a:extLst>
            </p:cNvPr>
            <p:cNvSpPr/>
            <p:nvPr/>
          </p:nvSpPr>
          <p:spPr>
            <a:xfrm>
              <a:off x="4895662" y="4123413"/>
              <a:ext cx="1043608" cy="215444"/>
            </a:xfrm>
            <a:prstGeom prst="rect">
              <a:avLst/>
            </a:prstGeom>
          </p:spPr>
          <p:txBody>
            <a:bodyPr wrap="square">
              <a:spAutoFit/>
            </a:bodyPr>
            <a:lstStyle/>
            <a:p>
              <a:pPr algn="r"/>
              <a:r>
                <a:rPr lang="en-US" sz="800" dirty="0"/>
                <a:t> Wilhelm 2019</a:t>
              </a:r>
              <a:endParaRPr lang="de-DE" sz="800" dirty="0"/>
            </a:p>
          </p:txBody>
        </p:sp>
      </p:grpSp>
      <p:sp>
        <p:nvSpPr>
          <p:cNvPr id="21" name="Textfeld 20">
            <a:extLst>
              <a:ext uri="{FF2B5EF4-FFF2-40B4-BE49-F238E27FC236}">
                <a16:creationId xmlns:a16="http://schemas.microsoft.com/office/drawing/2014/main" id="{D9A12B19-18C6-7FAC-574C-1B44B6C22437}"/>
              </a:ext>
            </a:extLst>
          </p:cNvPr>
          <p:cNvSpPr txBox="1"/>
          <p:nvPr/>
        </p:nvSpPr>
        <p:spPr>
          <a:xfrm>
            <a:off x="1145891" y="66633"/>
            <a:ext cx="3291222" cy="369332"/>
          </a:xfrm>
          <a:prstGeom prst="rect">
            <a:avLst/>
          </a:prstGeom>
          <a:noFill/>
        </p:spPr>
        <p:txBody>
          <a:bodyPr wrap="none" rtlCol="0">
            <a:spAutoFit/>
          </a:bodyPr>
          <a:lstStyle/>
          <a:p>
            <a:r>
              <a:rPr lang="de-DE" b="1" dirty="0"/>
              <a:t>Baumartenverteilung in Städten </a:t>
            </a:r>
          </a:p>
        </p:txBody>
      </p:sp>
      <p:sp>
        <p:nvSpPr>
          <p:cNvPr id="8" name="Rechteck 7"/>
          <p:cNvSpPr/>
          <p:nvPr/>
        </p:nvSpPr>
        <p:spPr>
          <a:xfrm>
            <a:off x="3059832" y="2093769"/>
            <a:ext cx="72008" cy="228719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438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ußzeilenplatzhalter 7"/>
          <p:cNvSpPr txBox="1"/>
          <p:nvPr/>
        </p:nvSpPr>
        <p:spPr>
          <a:xfrm>
            <a:off x="152399" y="4859408"/>
            <a:ext cx="3211773"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200">
                <a:solidFill>
                  <a:srgbClr val="888888"/>
                </a:solidFill>
              </a:defRPr>
            </a:lvl1pPr>
          </a:lstStyle>
          <a:p>
            <a:r>
              <a:rPr dirty="0"/>
              <a:t>Moser-Reischl et al (2021</a:t>
            </a:r>
            <a:r>
              <a:rPr dirty="0" smtClean="0"/>
              <a:t>)</a:t>
            </a:r>
            <a:r>
              <a:rPr lang="de-DE" dirty="0" smtClean="0"/>
              <a:t>, Rötzer et al (2019)</a:t>
            </a:r>
            <a:endParaRPr dirty="0"/>
          </a:p>
        </p:txBody>
      </p:sp>
      <p:pic>
        <p:nvPicPr>
          <p:cNvPr id="97" name="Grafik 3" descr="Grafik 3"/>
          <p:cNvPicPr>
            <a:picLocks noChangeAspect="1"/>
          </p:cNvPicPr>
          <p:nvPr/>
        </p:nvPicPr>
        <p:blipFill>
          <a:blip r:embed="rId3"/>
          <a:stretch>
            <a:fillRect/>
          </a:stretch>
        </p:blipFill>
        <p:spPr>
          <a:xfrm>
            <a:off x="426718" y="2095966"/>
            <a:ext cx="3254523" cy="1830669"/>
          </a:xfrm>
          <a:prstGeom prst="rect">
            <a:avLst/>
          </a:prstGeom>
          <a:ln w="12700">
            <a:miter lim="400000"/>
          </a:ln>
        </p:spPr>
      </p:pic>
      <p:sp>
        <p:nvSpPr>
          <p:cNvPr id="98" name="Rechteck 4"/>
          <p:cNvSpPr txBox="1"/>
          <p:nvPr/>
        </p:nvSpPr>
        <p:spPr>
          <a:xfrm>
            <a:off x="426718" y="1122045"/>
            <a:ext cx="7782409" cy="600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85750" indent="-285750">
              <a:spcBef>
                <a:spcPts val="600"/>
              </a:spcBef>
              <a:buFont typeface="Arial" panose="020B0604020202020204" pitchFamily="34" charset="0"/>
              <a:buChar char="•"/>
              <a:defRPr sz="1400">
                <a:latin typeface="Carlito"/>
                <a:ea typeface="Carlito"/>
                <a:cs typeface="Carlito"/>
                <a:sym typeface="Carlito"/>
              </a:defRPr>
            </a:pPr>
            <a:r>
              <a:rPr lang="de-DE" dirty="0" smtClean="0"/>
              <a:t>Aufnahmen der Baumdimensionen und deren Umgebung</a:t>
            </a:r>
          </a:p>
          <a:p>
            <a:pPr marL="285750" indent="-285750">
              <a:spcBef>
                <a:spcPts val="600"/>
              </a:spcBef>
              <a:buFont typeface="Arial" panose="020B0604020202020204" pitchFamily="34" charset="0"/>
              <a:buChar char="•"/>
              <a:defRPr sz="1400">
                <a:latin typeface="Carlito"/>
                <a:ea typeface="Carlito"/>
                <a:cs typeface="Carlito"/>
                <a:sym typeface="Carlito"/>
              </a:defRPr>
            </a:pPr>
            <a:r>
              <a:rPr lang="de-DE" dirty="0" smtClean="0"/>
              <a:t>Simulationen der Umweltleistungen anhand des CityTree Modells (Rötzer et al. 2019)</a:t>
            </a:r>
          </a:p>
        </p:txBody>
      </p:sp>
      <p:sp>
        <p:nvSpPr>
          <p:cNvPr id="100" name="Foliennummernplatzhalter 6"/>
          <p:cNvSpPr txBox="1">
            <a:spLocks noGrp="1"/>
          </p:cNvSpPr>
          <p:nvPr>
            <p:ph type="sldNum" sz="quarter" idx="2"/>
          </p:nvPr>
        </p:nvSpPr>
        <p:spPr>
          <a:xfrm>
            <a:off x="8595429" y="4783454"/>
            <a:ext cx="91372"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sz="1400"/>
              <a:t>4</a:t>
            </a:fld>
            <a:endParaRPr sz="1400" dirty="0"/>
          </a:p>
        </p:txBody>
      </p:sp>
      <p:pic>
        <p:nvPicPr>
          <p:cNvPr id="101" name="Shape 35" descr="Shape 35"/>
          <p:cNvPicPr>
            <a:picLocks noChangeAspect="1"/>
          </p:cNvPicPr>
          <p:nvPr/>
        </p:nvPicPr>
        <p:blipFill>
          <a:blip r:embed="rId4"/>
          <a:stretch>
            <a:fillRect/>
          </a:stretch>
        </p:blipFill>
        <p:spPr>
          <a:xfrm>
            <a:off x="3826952" y="2007580"/>
            <a:ext cx="1831062" cy="1999366"/>
          </a:xfrm>
          <a:prstGeom prst="rect">
            <a:avLst/>
          </a:prstGeom>
          <a:ln w="12700">
            <a:miter lim="400000"/>
          </a:ln>
        </p:spPr>
      </p:pic>
      <p:pic>
        <p:nvPicPr>
          <p:cNvPr id="8" name="Grafik 10" descr="Grafik 10"/>
          <p:cNvPicPr>
            <a:picLocks noChangeAspect="1"/>
          </p:cNvPicPr>
          <p:nvPr/>
        </p:nvPicPr>
        <p:blipFill rotWithShape="1">
          <a:blip r:embed="rId5"/>
          <a:srcRect r="34375"/>
          <a:stretch/>
        </p:blipFill>
        <p:spPr>
          <a:xfrm>
            <a:off x="5946868" y="1887644"/>
            <a:ext cx="2611369" cy="2239237"/>
          </a:xfrm>
          <a:prstGeom prst="rect">
            <a:avLst/>
          </a:prstGeom>
          <a:ln w="12700">
            <a:miter lim="400000"/>
          </a:ln>
        </p:spPr>
      </p:pic>
      <p:sp>
        <p:nvSpPr>
          <p:cNvPr id="10" name="Textfeld 9"/>
          <p:cNvSpPr txBox="1"/>
          <p:nvPr/>
        </p:nvSpPr>
        <p:spPr>
          <a:xfrm>
            <a:off x="5987585" y="4137125"/>
            <a:ext cx="301993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1200" b="0" i="0" u="none" strike="noStrike" cap="none" spc="0" normalizeH="0" baseline="0" dirty="0" smtClean="0">
                <a:ln>
                  <a:noFill/>
                </a:ln>
                <a:solidFill>
                  <a:srgbClr val="0070C0"/>
                </a:solidFill>
                <a:effectLst/>
                <a:uFillTx/>
                <a:sym typeface="Calibri"/>
              </a:rPr>
              <a:t>1991-2020</a:t>
            </a:r>
          </a:p>
          <a:p>
            <a:pPr marL="285750" indent="-285750">
              <a:buFont typeface="Wingdings" panose="05000000000000000000" pitchFamily="2" charset="2"/>
              <a:buChar char="Ø"/>
            </a:pPr>
            <a:r>
              <a:rPr lang="en-US" sz="1200" dirty="0">
                <a:solidFill>
                  <a:srgbClr val="0070C0"/>
                </a:solidFill>
              </a:rPr>
              <a:t>RCP 2.6 </a:t>
            </a:r>
            <a:r>
              <a:rPr lang="en-US" sz="1200" dirty="0" smtClean="0">
                <a:solidFill>
                  <a:srgbClr val="0070C0"/>
                </a:solidFill>
              </a:rPr>
              <a:t>(</a:t>
            </a:r>
            <a:r>
              <a:rPr kumimoji="0" lang="en-US" sz="1200" b="0" i="0" u="none" strike="noStrike" cap="none" spc="0" normalizeH="0" baseline="0" dirty="0" smtClean="0">
                <a:ln>
                  <a:noFill/>
                </a:ln>
                <a:solidFill>
                  <a:srgbClr val="0070C0"/>
                </a:solidFill>
                <a:effectLst/>
                <a:uFillTx/>
                <a:sym typeface="Calibri"/>
              </a:rPr>
              <a:t>2041-2050,</a:t>
            </a:r>
            <a:r>
              <a:rPr kumimoji="0" lang="en-US" sz="1200" b="0" i="0" u="none" strike="noStrike" cap="none" spc="0" normalizeH="0" dirty="0" smtClean="0">
                <a:ln>
                  <a:noFill/>
                </a:ln>
                <a:solidFill>
                  <a:srgbClr val="0070C0"/>
                </a:solidFill>
                <a:effectLst/>
                <a:uFillTx/>
                <a:sym typeface="Calibri"/>
              </a:rPr>
              <a:t> 2081-2090)</a:t>
            </a:r>
            <a:endParaRPr lang="en-US" sz="1200" dirty="0" smtClean="0">
              <a:solidFill>
                <a:srgbClr val="0070C0"/>
              </a:solidFill>
            </a:endParaRPr>
          </a:p>
          <a:p>
            <a:pPr marL="285750" indent="-285750">
              <a:buFont typeface="Wingdings" panose="05000000000000000000" pitchFamily="2" charset="2"/>
              <a:buChar char="Ø"/>
            </a:pPr>
            <a:r>
              <a:rPr lang="en-US" sz="1200" dirty="0" smtClean="0">
                <a:solidFill>
                  <a:srgbClr val="0070C0"/>
                </a:solidFill>
              </a:rPr>
              <a:t>RCP 8.5 (2041-2050</a:t>
            </a:r>
            <a:r>
              <a:rPr lang="en-US" sz="1200" dirty="0">
                <a:solidFill>
                  <a:srgbClr val="0070C0"/>
                </a:solidFill>
              </a:rPr>
              <a:t>, </a:t>
            </a:r>
            <a:r>
              <a:rPr lang="en-US" sz="1200" dirty="0" smtClean="0">
                <a:solidFill>
                  <a:srgbClr val="0070C0"/>
                </a:solidFill>
              </a:rPr>
              <a:t>2081-2090)</a:t>
            </a:r>
            <a:endParaRPr kumimoji="0" lang="en-US" sz="1200" b="0" i="0" u="none" strike="noStrike" cap="none" spc="0" normalizeH="0" baseline="0" dirty="0" smtClean="0">
              <a:ln>
                <a:noFill/>
              </a:ln>
              <a:solidFill>
                <a:srgbClr val="0070C0"/>
              </a:solidFill>
              <a:effectLst/>
              <a:uFillTx/>
              <a:sym typeface="Calibri"/>
            </a:endParaRPr>
          </a:p>
        </p:txBody>
      </p:sp>
      <p:sp>
        <p:nvSpPr>
          <p:cNvPr id="11" name="Textfeld 10">
            <a:extLst>
              <a:ext uri="{FF2B5EF4-FFF2-40B4-BE49-F238E27FC236}">
                <a16:creationId xmlns:a16="http://schemas.microsoft.com/office/drawing/2014/main" id="{D9A12B19-18C6-7FAC-574C-1B44B6C22437}"/>
              </a:ext>
            </a:extLst>
          </p:cNvPr>
          <p:cNvSpPr txBox="1"/>
          <p:nvPr/>
        </p:nvSpPr>
        <p:spPr>
          <a:xfrm>
            <a:off x="1145891" y="66633"/>
            <a:ext cx="3018968" cy="369332"/>
          </a:xfrm>
          <a:prstGeom prst="rect">
            <a:avLst/>
          </a:prstGeom>
          <a:noFill/>
        </p:spPr>
        <p:txBody>
          <a:bodyPr wrap="none" rtlCol="0">
            <a:spAutoFit/>
          </a:bodyPr>
          <a:lstStyle/>
          <a:p>
            <a:r>
              <a:rPr lang="de-DE" b="1" dirty="0" smtClean="0"/>
              <a:t>Messungen und Simulationen</a:t>
            </a:r>
            <a:endParaRPr lang="de-DE" b="1" dirty="0"/>
          </a:p>
        </p:txBody>
      </p:sp>
    </p:spTree>
    <p:extLst>
      <p:ext uri="{BB962C8B-B14F-4D97-AF65-F5344CB8AC3E}">
        <p14:creationId xmlns:p14="http://schemas.microsoft.com/office/powerpoint/2010/main" val="94722095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hteck 7"/>
          <p:cNvSpPr txBox="1"/>
          <p:nvPr/>
        </p:nvSpPr>
        <p:spPr>
          <a:xfrm>
            <a:off x="6230940" y="819150"/>
            <a:ext cx="2685059" cy="1908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12700">
              <a:spcBef>
                <a:spcPts val="600"/>
              </a:spcBef>
              <a:defRPr sz="1400" b="1" spc="-40">
                <a:latin typeface="Carlito"/>
                <a:ea typeface="Carlito"/>
                <a:cs typeface="Carlito"/>
                <a:sym typeface="Carlito"/>
              </a:defRPr>
            </a:pPr>
            <a:r>
              <a:rPr lang="de-DE" dirty="0" smtClean="0"/>
              <a:t>Auswahlkriterien (25 Plätze)</a:t>
            </a:r>
            <a:endParaRPr dirty="0"/>
          </a:p>
          <a:p>
            <a:pPr marL="298450" indent="-285750">
              <a:spcBef>
                <a:spcPts val="600"/>
              </a:spcBef>
              <a:buSzPct val="100000"/>
              <a:buFont typeface="Wingdings" panose="05000000000000000000" pitchFamily="2" charset="2"/>
              <a:buChar char="Ø"/>
              <a:defRPr sz="1400" spc="-40">
                <a:latin typeface="Carlito"/>
                <a:ea typeface="Carlito"/>
                <a:cs typeface="Carlito"/>
                <a:sym typeface="Carlito"/>
              </a:defRPr>
            </a:pPr>
            <a:r>
              <a:rPr lang="de-DE" dirty="0" smtClean="0"/>
              <a:t>Teil des ZSK-Projektes </a:t>
            </a:r>
            <a:r>
              <a:rPr spc="55" dirty="0" smtClean="0"/>
              <a:t>„</a:t>
            </a:r>
            <a:r>
              <a:rPr spc="-5" dirty="0" smtClean="0"/>
              <a:t>100Places:M“</a:t>
            </a:r>
            <a:endParaRPr spc="-5" dirty="0"/>
          </a:p>
          <a:p>
            <a:pPr marL="298450" indent="-285750">
              <a:spcBef>
                <a:spcPts val="600"/>
              </a:spcBef>
              <a:buSzPct val="100000"/>
              <a:buFont typeface="Wingdings" panose="05000000000000000000" pitchFamily="2" charset="2"/>
              <a:buChar char="Ø"/>
              <a:defRPr sz="1400" spc="-5">
                <a:latin typeface="Carlito"/>
                <a:ea typeface="Carlito"/>
                <a:cs typeface="Carlito"/>
                <a:sym typeface="Carlito"/>
              </a:defRPr>
            </a:pPr>
            <a:r>
              <a:rPr lang="de-DE" dirty="0" smtClean="0"/>
              <a:t>Lage im Stadtgebiet</a:t>
            </a:r>
            <a:endParaRPr dirty="0"/>
          </a:p>
          <a:p>
            <a:pPr marL="298450" indent="-285750">
              <a:spcBef>
                <a:spcPts val="600"/>
              </a:spcBef>
              <a:buSzPct val="100000"/>
              <a:buFont typeface="Wingdings" panose="05000000000000000000" pitchFamily="2" charset="2"/>
              <a:buChar char="Ø"/>
              <a:defRPr sz="1400" spc="-15">
                <a:latin typeface="Carlito"/>
                <a:ea typeface="Carlito"/>
                <a:cs typeface="Carlito"/>
                <a:sym typeface="Carlito"/>
              </a:defRPr>
            </a:pPr>
            <a:r>
              <a:rPr lang="de-DE" dirty="0" smtClean="0"/>
              <a:t>Bodenversiegelung</a:t>
            </a:r>
            <a:endParaRPr dirty="0"/>
          </a:p>
          <a:p>
            <a:pPr marL="298450" indent="-285750">
              <a:spcBef>
                <a:spcPts val="600"/>
              </a:spcBef>
              <a:buSzPct val="100000"/>
              <a:buFont typeface="Wingdings" panose="05000000000000000000" pitchFamily="2" charset="2"/>
              <a:buChar char="Ø"/>
              <a:defRPr sz="1400" spc="-5">
                <a:latin typeface="Carlito"/>
                <a:ea typeface="Carlito"/>
                <a:cs typeface="Carlito"/>
                <a:sym typeface="Carlito"/>
              </a:defRPr>
            </a:pPr>
            <a:r>
              <a:rPr lang="de-DE" dirty="0" smtClean="0"/>
              <a:t>Vorhandene Vegetation (Bäume, Sträucher, Rasen)</a:t>
            </a:r>
            <a:endParaRPr dirty="0"/>
          </a:p>
        </p:txBody>
      </p:sp>
      <p:sp>
        <p:nvSpPr>
          <p:cNvPr id="92" name="Foliennummernplatzhalter 8"/>
          <p:cNvSpPr txBox="1">
            <a:spLocks noGrp="1"/>
          </p:cNvSpPr>
          <p:nvPr>
            <p:ph type="sldNum" sz="quarter" idx="2"/>
          </p:nvPr>
        </p:nvSpPr>
        <p:spPr>
          <a:xfrm>
            <a:off x="8595429" y="4783454"/>
            <a:ext cx="91372"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sz="1400"/>
              <a:t>5</a:t>
            </a:fld>
            <a:endParaRPr sz="1400" dirty="0"/>
          </a:p>
        </p:txBody>
      </p:sp>
      <p:pic>
        <p:nvPicPr>
          <p:cNvPr id="2" name="Grafik 1"/>
          <p:cNvPicPr>
            <a:picLocks noChangeAspect="1"/>
          </p:cNvPicPr>
          <p:nvPr/>
        </p:nvPicPr>
        <p:blipFill>
          <a:blip r:embed="rId2"/>
          <a:stretch>
            <a:fillRect/>
          </a:stretch>
        </p:blipFill>
        <p:spPr>
          <a:xfrm>
            <a:off x="1006352" y="819150"/>
            <a:ext cx="5097780" cy="3962400"/>
          </a:xfrm>
          <a:prstGeom prst="rect">
            <a:avLst/>
          </a:prstGeom>
        </p:spPr>
      </p:pic>
      <p:pic>
        <p:nvPicPr>
          <p:cNvPr id="3" name="Grafik 2"/>
          <p:cNvPicPr>
            <a:picLocks noChangeAspect="1"/>
          </p:cNvPicPr>
          <p:nvPr/>
        </p:nvPicPr>
        <p:blipFill>
          <a:blip r:embed="rId3"/>
          <a:stretch>
            <a:fillRect/>
          </a:stretch>
        </p:blipFill>
        <p:spPr>
          <a:xfrm>
            <a:off x="6251399" y="3151867"/>
            <a:ext cx="2644140" cy="1600200"/>
          </a:xfrm>
          <a:prstGeom prst="rect">
            <a:avLst/>
          </a:prstGeom>
        </p:spPr>
      </p:pic>
      <p:sp>
        <p:nvSpPr>
          <p:cNvPr id="7" name="Textfeld 6">
            <a:extLst>
              <a:ext uri="{FF2B5EF4-FFF2-40B4-BE49-F238E27FC236}">
                <a16:creationId xmlns:a16="http://schemas.microsoft.com/office/drawing/2014/main" id="{D9A12B19-18C6-7FAC-574C-1B44B6C22437}"/>
              </a:ext>
            </a:extLst>
          </p:cNvPr>
          <p:cNvSpPr txBox="1"/>
          <p:nvPr/>
        </p:nvSpPr>
        <p:spPr>
          <a:xfrm>
            <a:off x="1115616" y="51470"/>
            <a:ext cx="1434303" cy="369332"/>
          </a:xfrm>
          <a:prstGeom prst="rect">
            <a:avLst/>
          </a:prstGeom>
          <a:noFill/>
        </p:spPr>
        <p:txBody>
          <a:bodyPr wrap="none" rtlCol="0">
            <a:spAutoFit/>
          </a:bodyPr>
          <a:lstStyle/>
          <a:p>
            <a:r>
              <a:rPr lang="de-DE" b="1" dirty="0" smtClean="0"/>
              <a:t>Platzauswahl</a:t>
            </a:r>
            <a:endParaRPr lang="de-DE" b="1" dirty="0"/>
          </a:p>
        </p:txBody>
      </p:sp>
    </p:spTree>
    <p:extLst>
      <p:ext uri="{BB962C8B-B14F-4D97-AF65-F5344CB8AC3E}">
        <p14:creationId xmlns:p14="http://schemas.microsoft.com/office/powerpoint/2010/main" val="416703300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275606"/>
            <a:ext cx="3528392" cy="2800767"/>
          </a:xfrm>
          <a:prstGeom prst="rect">
            <a:avLst/>
          </a:prstGeom>
        </p:spPr>
        <p:txBody>
          <a:bodyPr wrap="square">
            <a:spAutoFit/>
          </a:bodyPr>
          <a:lstStyle/>
          <a:p>
            <a:r>
              <a:rPr lang="de-DE" sz="1600" dirty="0"/>
              <a:t>Platzgröße: 2.100 m² bis 14.788 m²</a:t>
            </a:r>
          </a:p>
          <a:p>
            <a:r>
              <a:rPr lang="de-DE" sz="1600" dirty="0"/>
              <a:t>Versiegelung: 63% bis 100%</a:t>
            </a:r>
          </a:p>
          <a:p>
            <a:endParaRPr lang="de-DE" sz="1600" dirty="0"/>
          </a:p>
          <a:p>
            <a:r>
              <a:rPr lang="de-DE" sz="1600" dirty="0"/>
              <a:t>Rasenflächen: 0 bis 4.581 m²</a:t>
            </a:r>
          </a:p>
          <a:p>
            <a:endParaRPr lang="de-DE" sz="1600" dirty="0"/>
          </a:p>
          <a:p>
            <a:r>
              <a:rPr lang="de-DE" sz="1600" dirty="0"/>
              <a:t>Sträucher: 0 bis 608 Sträucher pro Platz</a:t>
            </a:r>
          </a:p>
          <a:p>
            <a:endParaRPr lang="de-DE" sz="1600" dirty="0"/>
          </a:p>
          <a:p>
            <a:r>
              <a:rPr lang="de-DE" sz="1600" dirty="0"/>
              <a:t>Bäume: 3 bis 92  Bäume pro Platz  </a:t>
            </a:r>
          </a:p>
          <a:p>
            <a:r>
              <a:rPr lang="de-DE" sz="1600" dirty="0"/>
              <a:t>Baumarten: Winterlinde, Platane, Robinie, Kastanie, Spitzahorn, Bergahorn, Esche</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275606"/>
            <a:ext cx="4737149" cy="3782138"/>
          </a:xfrm>
          <a:prstGeom prst="rect">
            <a:avLst/>
          </a:prstGeom>
        </p:spPr>
      </p:pic>
      <p:sp>
        <p:nvSpPr>
          <p:cNvPr id="12" name="Textfeld 11">
            <a:extLst>
              <a:ext uri="{FF2B5EF4-FFF2-40B4-BE49-F238E27FC236}">
                <a16:creationId xmlns:a16="http://schemas.microsoft.com/office/drawing/2014/main" id="{D9A12B19-18C6-7FAC-574C-1B44B6C22437}"/>
              </a:ext>
            </a:extLst>
          </p:cNvPr>
          <p:cNvSpPr txBox="1"/>
          <p:nvPr/>
        </p:nvSpPr>
        <p:spPr>
          <a:xfrm>
            <a:off x="1145891" y="66633"/>
            <a:ext cx="1725024" cy="369332"/>
          </a:xfrm>
          <a:prstGeom prst="rect">
            <a:avLst/>
          </a:prstGeom>
          <a:noFill/>
        </p:spPr>
        <p:txBody>
          <a:bodyPr wrap="none" rtlCol="0">
            <a:spAutoFit/>
          </a:bodyPr>
          <a:lstStyle/>
          <a:p>
            <a:r>
              <a:rPr lang="de-DE" b="1" dirty="0" smtClean="0"/>
              <a:t>Übersicht Plätze</a:t>
            </a:r>
            <a:endParaRPr lang="de-DE" b="1" dirty="0"/>
          </a:p>
        </p:txBody>
      </p:sp>
    </p:spTree>
    <p:extLst>
      <p:ext uri="{BB962C8B-B14F-4D97-AF65-F5344CB8AC3E}">
        <p14:creationId xmlns:p14="http://schemas.microsoft.com/office/powerpoint/2010/main" val="24961003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oliennummernplatzhalter 1"/>
          <p:cNvSpPr txBox="1">
            <a:spLocks noGrp="1"/>
          </p:cNvSpPr>
          <p:nvPr>
            <p:ph type="sldNum" sz="quarter" idx="2"/>
          </p:nvPr>
        </p:nvSpPr>
        <p:spPr>
          <a:xfrm>
            <a:off x="8595429" y="4783454"/>
            <a:ext cx="91372"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sz="1400"/>
              <a:t>7</a:t>
            </a:fld>
            <a:endParaRPr sz="1400" dirty="0"/>
          </a:p>
        </p:txBody>
      </p:sp>
      <p:sp>
        <p:nvSpPr>
          <p:cNvPr id="7" name="Textfeld 6"/>
          <p:cNvSpPr txBox="1"/>
          <p:nvPr/>
        </p:nvSpPr>
        <p:spPr>
          <a:xfrm>
            <a:off x="867759" y="992948"/>
            <a:ext cx="663850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err="1" smtClean="0">
                <a:ln>
                  <a:noFill/>
                </a:ln>
                <a:solidFill>
                  <a:srgbClr val="000000"/>
                </a:solidFill>
                <a:effectLst/>
                <a:uFillTx/>
                <a:sym typeface="Calibri"/>
              </a:rPr>
              <a:t>Insgesamt</a:t>
            </a:r>
            <a:r>
              <a:rPr kumimoji="0" lang="en-US" sz="1400" b="0" i="0" u="none" strike="noStrike" cap="none" spc="0" normalizeH="0" baseline="0" dirty="0" smtClean="0">
                <a:ln>
                  <a:noFill/>
                </a:ln>
                <a:solidFill>
                  <a:srgbClr val="000000"/>
                </a:solidFill>
                <a:effectLst/>
                <a:uFillTx/>
                <a:sym typeface="Calibri"/>
              </a:rPr>
              <a:t> 686 </a:t>
            </a:r>
            <a:r>
              <a:rPr kumimoji="0" lang="en-US" sz="1400" b="0" i="0" u="none" strike="noStrike" cap="none" spc="0" normalizeH="0" baseline="0" dirty="0" err="1" smtClean="0">
                <a:ln>
                  <a:noFill/>
                </a:ln>
                <a:solidFill>
                  <a:srgbClr val="000000"/>
                </a:solidFill>
                <a:effectLst/>
                <a:uFillTx/>
                <a:sym typeface="Calibri"/>
              </a:rPr>
              <a:t>Bäume</a:t>
            </a:r>
            <a:r>
              <a:rPr kumimoji="0" lang="en-US" sz="1400" b="0" i="0" u="none" strike="noStrike" cap="none" spc="0" normalizeH="0" baseline="0" dirty="0" smtClean="0">
                <a:ln>
                  <a:noFill/>
                </a:ln>
                <a:solidFill>
                  <a:srgbClr val="000000"/>
                </a:solidFill>
                <a:effectLst/>
                <a:uFillTx/>
                <a:sym typeface="Calibri"/>
              </a:rPr>
              <a:t> (~ 27 pro Platz)</a:t>
            </a:r>
          </a:p>
          <a:p>
            <a:pPr marL="285750" indent="-285750">
              <a:buFont typeface="Arial" panose="020B0604020202020204" pitchFamily="34" charset="0"/>
              <a:buChar char="•"/>
            </a:pPr>
            <a:r>
              <a:rPr kumimoji="0" lang="en-US" sz="1400" b="0" i="0" u="none" strike="noStrike" cap="none" spc="0" normalizeH="0" baseline="0" dirty="0" err="1" smtClean="0">
                <a:ln>
                  <a:noFill/>
                </a:ln>
                <a:solidFill>
                  <a:srgbClr val="000000"/>
                </a:solidFill>
                <a:effectLst/>
                <a:uFillTx/>
                <a:sym typeface="Calibri"/>
              </a:rPr>
              <a:t>Baumarten</a:t>
            </a:r>
            <a:r>
              <a:rPr kumimoji="0" lang="en-US" sz="1400" b="0" i="0" u="none" strike="noStrike" cap="none" spc="0" normalizeH="0" baseline="0" dirty="0" smtClean="0">
                <a:ln>
                  <a:noFill/>
                </a:ln>
                <a:solidFill>
                  <a:srgbClr val="000000"/>
                </a:solidFill>
                <a:effectLst/>
                <a:uFillTx/>
                <a:sym typeface="Calibri"/>
              </a:rPr>
              <a:t>: </a:t>
            </a:r>
            <a:r>
              <a:rPr lang="en-US" sz="1400" dirty="0" err="1" smtClean="0"/>
              <a:t>Winterlinde</a:t>
            </a:r>
            <a:r>
              <a:rPr lang="en-US" sz="1400" dirty="0" smtClean="0"/>
              <a:t>, </a:t>
            </a:r>
            <a:r>
              <a:rPr lang="en-US" sz="1400" dirty="0" err="1" smtClean="0"/>
              <a:t>Platane</a:t>
            </a:r>
            <a:r>
              <a:rPr lang="en-US" sz="1400" dirty="0" smtClean="0"/>
              <a:t>, </a:t>
            </a:r>
            <a:r>
              <a:rPr lang="en-US" sz="1400" dirty="0" err="1" smtClean="0"/>
              <a:t>Robinie</a:t>
            </a:r>
            <a:r>
              <a:rPr lang="en-US" sz="1400" dirty="0" smtClean="0"/>
              <a:t>, </a:t>
            </a:r>
            <a:r>
              <a:rPr lang="en-US" sz="1400" dirty="0" err="1" smtClean="0"/>
              <a:t>Kastanie</a:t>
            </a:r>
            <a:r>
              <a:rPr lang="en-US" sz="1400" dirty="0" smtClean="0"/>
              <a:t>, </a:t>
            </a:r>
            <a:r>
              <a:rPr lang="en-US" sz="1400" dirty="0" err="1" smtClean="0"/>
              <a:t>Spitzahorn</a:t>
            </a:r>
            <a:r>
              <a:rPr lang="en-US" sz="1400" dirty="0" smtClean="0"/>
              <a:t>, </a:t>
            </a:r>
            <a:r>
              <a:rPr lang="en-US" sz="1400" dirty="0" err="1" smtClean="0"/>
              <a:t>Bergahorn</a:t>
            </a:r>
            <a:r>
              <a:rPr lang="en-US" sz="1400" dirty="0" smtClean="0"/>
              <a:t>, </a:t>
            </a:r>
            <a:r>
              <a:rPr lang="en-US" sz="1400" dirty="0" err="1" smtClean="0"/>
              <a:t>Esche</a:t>
            </a:r>
            <a:endParaRPr lang="en-US" sz="14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err="1" smtClean="0"/>
              <a:t>Baumalter</a:t>
            </a:r>
            <a:r>
              <a:rPr lang="en-US" sz="1400" dirty="0" smtClean="0"/>
              <a:t>: ~ 53 </a:t>
            </a:r>
            <a:r>
              <a:rPr lang="en-US" sz="1400" dirty="0" err="1" smtClean="0"/>
              <a:t>Jahre</a:t>
            </a:r>
            <a:r>
              <a:rPr lang="en-US" sz="1400" dirty="0" smtClean="0"/>
              <a:t> Alt (37 – 73)</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err="1" smtClean="0"/>
              <a:t>Durchmesser</a:t>
            </a:r>
            <a:r>
              <a:rPr lang="en-US" sz="1400" dirty="0" smtClean="0"/>
              <a:t>: ~ 39.9 cm (24.7 – 54.0 cm)</a:t>
            </a:r>
            <a:endParaRPr lang="en-US" sz="16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563" y="2095170"/>
            <a:ext cx="3804544" cy="2565730"/>
          </a:xfrm>
          <a:prstGeom prst="rect">
            <a:avLst/>
          </a:prstGeom>
          <a:ln>
            <a:no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59" y="2095170"/>
            <a:ext cx="3804546" cy="2565730"/>
          </a:xfrm>
          <a:prstGeom prst="rect">
            <a:avLst/>
          </a:prstGeom>
          <a:ln>
            <a:noFill/>
          </a:ln>
        </p:spPr>
      </p:pic>
      <p:sp>
        <p:nvSpPr>
          <p:cNvPr id="10" name="Textfeld 9">
            <a:extLst>
              <a:ext uri="{FF2B5EF4-FFF2-40B4-BE49-F238E27FC236}">
                <a16:creationId xmlns:a16="http://schemas.microsoft.com/office/drawing/2014/main" id="{D9A12B19-18C6-7FAC-574C-1B44B6C22437}"/>
              </a:ext>
            </a:extLst>
          </p:cNvPr>
          <p:cNvSpPr txBox="1"/>
          <p:nvPr/>
        </p:nvSpPr>
        <p:spPr>
          <a:xfrm>
            <a:off x="1145891" y="66633"/>
            <a:ext cx="2587440" cy="369332"/>
          </a:xfrm>
          <a:prstGeom prst="rect">
            <a:avLst/>
          </a:prstGeom>
          <a:noFill/>
        </p:spPr>
        <p:txBody>
          <a:bodyPr wrap="none" rtlCol="0">
            <a:spAutoFit/>
          </a:bodyPr>
          <a:lstStyle/>
          <a:p>
            <a:r>
              <a:rPr lang="de-DE" b="1" dirty="0" smtClean="0"/>
              <a:t>Übersicht Baumbestände</a:t>
            </a:r>
            <a:endParaRPr lang="de-DE" b="1" dirty="0"/>
          </a:p>
        </p:txBody>
      </p:sp>
    </p:spTree>
    <p:extLst>
      <p:ext uri="{BB962C8B-B14F-4D97-AF65-F5344CB8AC3E}">
        <p14:creationId xmlns:p14="http://schemas.microsoft.com/office/powerpoint/2010/main" val="14871760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rotWithShape="1">
          <a:blip r:embed="rId2"/>
          <a:srcRect t="12382" r="66102"/>
          <a:stretch/>
        </p:blipFill>
        <p:spPr bwMode="auto">
          <a:xfrm>
            <a:off x="35496" y="987574"/>
            <a:ext cx="4176464" cy="4074502"/>
          </a:xfrm>
          <a:prstGeom prst="rect">
            <a:avLst/>
          </a:prstGeom>
        </p:spPr>
      </p:pic>
      <p:sp>
        <p:nvSpPr>
          <p:cNvPr id="3" name="Textfeld 2"/>
          <p:cNvSpPr txBox="1"/>
          <p:nvPr/>
        </p:nvSpPr>
        <p:spPr>
          <a:xfrm>
            <a:off x="1691680" y="705062"/>
            <a:ext cx="854721" cy="369332"/>
          </a:xfrm>
          <a:prstGeom prst="rect">
            <a:avLst/>
          </a:prstGeom>
          <a:noFill/>
        </p:spPr>
        <p:txBody>
          <a:bodyPr wrap="none" rtlCol="0">
            <a:spAutoFit/>
          </a:bodyPr>
          <a:lstStyle/>
          <a:p>
            <a:r>
              <a:rPr lang="de-DE" b="1" dirty="0"/>
              <a:t>Bäume</a:t>
            </a:r>
          </a:p>
        </p:txBody>
      </p:sp>
      <p:grpSp>
        <p:nvGrpSpPr>
          <p:cNvPr id="2" name="Gruppieren 1"/>
          <p:cNvGrpSpPr/>
          <p:nvPr/>
        </p:nvGrpSpPr>
        <p:grpSpPr>
          <a:xfrm>
            <a:off x="4683352" y="705062"/>
            <a:ext cx="4281136" cy="4357014"/>
            <a:chOff x="4683352" y="705062"/>
            <a:chExt cx="4281136" cy="4357014"/>
          </a:xfrm>
        </p:grpSpPr>
        <p:graphicFrame>
          <p:nvGraphicFramePr>
            <p:cNvPr id="6" name="Diagramm 5"/>
            <p:cNvGraphicFramePr>
              <a:graphicFrameLocks/>
            </p:cNvGraphicFramePr>
            <p:nvPr>
              <p:extLst>
                <p:ext uri="{D42A27DB-BD31-4B8C-83A1-F6EECF244321}">
                  <p14:modId xmlns:p14="http://schemas.microsoft.com/office/powerpoint/2010/main" val="1467207698"/>
                </p:ext>
              </p:extLst>
            </p:nvPr>
          </p:nvGraphicFramePr>
          <p:xfrm>
            <a:off x="4683352" y="1589429"/>
            <a:ext cx="3627505" cy="34726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a:off x="5944839" y="705062"/>
              <a:ext cx="1104533" cy="369332"/>
            </a:xfrm>
            <a:prstGeom prst="rect">
              <a:avLst/>
            </a:prstGeom>
            <a:noFill/>
          </p:spPr>
          <p:txBody>
            <a:bodyPr wrap="none" rtlCol="0">
              <a:spAutoFit/>
            </a:bodyPr>
            <a:lstStyle/>
            <a:p>
              <a:r>
                <a:rPr lang="de-DE" b="1" dirty="0"/>
                <a:t>Sträucher</a:t>
              </a:r>
            </a:p>
          </p:txBody>
        </p:sp>
        <p:sp>
          <p:nvSpPr>
            <p:cNvPr id="4" name="Textfeld 3"/>
            <p:cNvSpPr txBox="1"/>
            <p:nvPr/>
          </p:nvSpPr>
          <p:spPr>
            <a:xfrm>
              <a:off x="5652120" y="4515966"/>
              <a:ext cx="3312368" cy="384721"/>
            </a:xfrm>
            <a:prstGeom prst="rect">
              <a:avLst/>
            </a:prstGeom>
            <a:solidFill>
              <a:schemeClr val="bg1"/>
            </a:solidFill>
          </p:spPr>
          <p:txBody>
            <a:bodyPr wrap="square" rtlCol="0">
              <a:spAutoFit/>
            </a:bodyPr>
            <a:lstStyle/>
            <a:p>
              <a:r>
                <a:rPr lang="de-DE" sz="900" dirty="0"/>
                <a:t> 0            0,1          0,2         0,3         0,4          0,5          0,6 </a:t>
              </a:r>
            </a:p>
            <a:p>
              <a:r>
                <a:rPr lang="de-DE" sz="1000" dirty="0"/>
                <a:t>                            Strauchbiomasse [t]  </a:t>
              </a:r>
            </a:p>
          </p:txBody>
        </p:sp>
      </p:grpSp>
      <p:sp>
        <p:nvSpPr>
          <p:cNvPr id="10" name="Textfeld 9">
            <a:extLst>
              <a:ext uri="{FF2B5EF4-FFF2-40B4-BE49-F238E27FC236}">
                <a16:creationId xmlns:a16="http://schemas.microsoft.com/office/drawing/2014/main" id="{D9A12B19-18C6-7FAC-574C-1B44B6C22437}"/>
              </a:ext>
            </a:extLst>
          </p:cNvPr>
          <p:cNvSpPr txBox="1"/>
          <p:nvPr/>
        </p:nvSpPr>
        <p:spPr>
          <a:xfrm>
            <a:off x="1145891" y="66633"/>
            <a:ext cx="2746265" cy="369332"/>
          </a:xfrm>
          <a:prstGeom prst="rect">
            <a:avLst/>
          </a:prstGeom>
          <a:noFill/>
        </p:spPr>
        <p:txBody>
          <a:bodyPr wrap="none" rtlCol="0">
            <a:spAutoFit/>
          </a:bodyPr>
          <a:lstStyle/>
          <a:p>
            <a:r>
              <a:rPr lang="de-DE" b="1" dirty="0" smtClean="0"/>
              <a:t>Biomassen auf den Plätzen</a:t>
            </a:r>
            <a:endParaRPr lang="de-DE" b="1" dirty="0"/>
          </a:p>
        </p:txBody>
      </p:sp>
    </p:spTree>
    <p:extLst>
      <p:ext uri="{BB962C8B-B14F-4D97-AF65-F5344CB8AC3E}">
        <p14:creationId xmlns:p14="http://schemas.microsoft.com/office/powerpoint/2010/main" val="12645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324285"/>
            <a:ext cx="5593053" cy="3771875"/>
          </a:xfrm>
          <a:prstGeom prst="rect">
            <a:avLst/>
          </a:prstGeom>
        </p:spPr>
      </p:pic>
      <p:sp>
        <p:nvSpPr>
          <p:cNvPr id="11" name="Textfeld 10"/>
          <p:cNvSpPr txBox="1"/>
          <p:nvPr/>
        </p:nvSpPr>
        <p:spPr>
          <a:xfrm>
            <a:off x="1143000" y="982951"/>
            <a:ext cx="441037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1400" b="0" i="0" u="none" strike="noStrike" cap="none" spc="0" normalizeH="0" baseline="0" dirty="0" err="1" smtClean="0">
                <a:ln>
                  <a:noFill/>
                </a:ln>
                <a:solidFill>
                  <a:srgbClr val="000000"/>
                </a:solidFill>
                <a:effectLst/>
                <a:uFillTx/>
                <a:sym typeface="Calibri"/>
              </a:rPr>
              <a:t>Im</a:t>
            </a:r>
            <a:r>
              <a:rPr kumimoji="0" lang="en-US" sz="1400" b="0" i="0" u="none" strike="noStrike" cap="none" spc="0" normalizeH="0" baseline="0" dirty="0" smtClean="0">
                <a:ln>
                  <a:noFill/>
                </a:ln>
                <a:solidFill>
                  <a:srgbClr val="000000"/>
                </a:solidFill>
                <a:effectLst/>
                <a:uFillTx/>
                <a:sym typeface="Calibri"/>
              </a:rPr>
              <a:t> </a:t>
            </a:r>
            <a:r>
              <a:rPr kumimoji="0" lang="en-US" sz="1400" b="0" i="0" u="none" strike="noStrike" cap="none" spc="0" normalizeH="0" baseline="0" dirty="0" err="1" smtClean="0">
                <a:ln>
                  <a:noFill/>
                </a:ln>
                <a:solidFill>
                  <a:srgbClr val="000000"/>
                </a:solidFill>
                <a:effectLst/>
                <a:uFillTx/>
                <a:sym typeface="Calibri"/>
              </a:rPr>
              <a:t>Durchschnitt</a:t>
            </a:r>
            <a:r>
              <a:rPr kumimoji="0" lang="en-US" sz="1400" b="0" i="0" u="none" strike="noStrike" cap="none" spc="0" normalizeH="0" baseline="0" dirty="0" smtClean="0">
                <a:ln>
                  <a:noFill/>
                </a:ln>
                <a:solidFill>
                  <a:srgbClr val="000000"/>
                </a:solidFill>
                <a:effectLst/>
                <a:uFillTx/>
                <a:sym typeface="Calibri"/>
              </a:rPr>
              <a:t> </a:t>
            </a:r>
            <a:r>
              <a:rPr kumimoji="0" lang="en-US" sz="1400" b="0" i="0" u="none" strike="noStrike" cap="none" spc="0" normalizeH="0" baseline="0" dirty="0" err="1" smtClean="0">
                <a:ln>
                  <a:noFill/>
                </a:ln>
                <a:solidFill>
                  <a:srgbClr val="000000"/>
                </a:solidFill>
                <a:effectLst/>
                <a:uFillTx/>
                <a:sym typeface="Calibri"/>
              </a:rPr>
              <a:t>sind</a:t>
            </a:r>
            <a:r>
              <a:rPr kumimoji="0" lang="en-US" sz="1400" b="0" i="0" u="none" strike="noStrike" cap="none" spc="0" normalizeH="0" baseline="0" dirty="0" smtClean="0">
                <a:ln>
                  <a:noFill/>
                </a:ln>
                <a:solidFill>
                  <a:srgbClr val="000000"/>
                </a:solidFill>
                <a:effectLst/>
                <a:uFillTx/>
                <a:sym typeface="Calibri"/>
              </a:rPr>
              <a:t> die </a:t>
            </a:r>
            <a:r>
              <a:rPr kumimoji="0" lang="en-US" sz="1400" b="0" i="0" u="none" strike="noStrike" cap="none" spc="0" normalizeH="0" baseline="0" dirty="0" err="1" smtClean="0">
                <a:ln>
                  <a:noFill/>
                </a:ln>
                <a:solidFill>
                  <a:srgbClr val="000000"/>
                </a:solidFill>
                <a:effectLst/>
                <a:uFillTx/>
                <a:sym typeface="Calibri"/>
              </a:rPr>
              <a:t>Plätze</a:t>
            </a:r>
            <a:r>
              <a:rPr kumimoji="0" lang="en-US" sz="1400" b="0" i="0" u="none" strike="noStrike" cap="none" spc="0" normalizeH="0" baseline="0" dirty="0" smtClean="0">
                <a:ln>
                  <a:noFill/>
                </a:ln>
                <a:solidFill>
                  <a:srgbClr val="000000"/>
                </a:solidFill>
                <a:effectLst/>
                <a:uFillTx/>
                <a:sym typeface="Calibri"/>
              </a:rPr>
              <a:t> </a:t>
            </a:r>
            <a:r>
              <a:rPr kumimoji="0" lang="en-US" sz="1400" b="0" i="0" u="none" strike="noStrike" cap="none" spc="0" normalizeH="0" baseline="0" dirty="0" err="1" smtClean="0">
                <a:ln>
                  <a:noFill/>
                </a:ln>
                <a:solidFill>
                  <a:srgbClr val="000000"/>
                </a:solidFill>
                <a:effectLst/>
                <a:uFillTx/>
                <a:sym typeface="Calibri"/>
              </a:rPr>
              <a:t>zu</a:t>
            </a:r>
            <a:r>
              <a:rPr kumimoji="0" lang="en-US" sz="1400" b="0" i="0" u="none" strike="noStrike" cap="none" spc="0" normalizeH="0" baseline="0" dirty="0" smtClean="0">
                <a:ln>
                  <a:noFill/>
                </a:ln>
                <a:solidFill>
                  <a:srgbClr val="000000"/>
                </a:solidFill>
                <a:effectLst/>
                <a:uFillTx/>
                <a:sym typeface="Calibri"/>
              </a:rPr>
              <a:t> 48 % </a:t>
            </a:r>
            <a:r>
              <a:rPr kumimoji="0" lang="en-US" sz="1400" b="0" i="0" u="none" strike="noStrike" cap="none" spc="0" normalizeH="0" baseline="0" dirty="0" err="1" smtClean="0">
                <a:ln>
                  <a:noFill/>
                </a:ln>
                <a:solidFill>
                  <a:srgbClr val="000000"/>
                </a:solidFill>
                <a:effectLst/>
                <a:uFillTx/>
                <a:sym typeface="Calibri"/>
              </a:rPr>
              <a:t>beschattet</a:t>
            </a:r>
            <a:r>
              <a:rPr kumimoji="0" lang="en-US" sz="1400" b="0" i="0" u="none" strike="noStrike" cap="none" spc="0" normalizeH="0" baseline="0" dirty="0" smtClean="0">
                <a:ln>
                  <a:noFill/>
                </a:ln>
                <a:solidFill>
                  <a:srgbClr val="000000"/>
                </a:solidFill>
                <a:effectLst/>
                <a:uFillTx/>
                <a:sym typeface="Calibri"/>
              </a:rPr>
              <a:t> </a:t>
            </a:r>
            <a:endParaRPr lang="en-US" sz="1600" dirty="0"/>
          </a:p>
        </p:txBody>
      </p:sp>
      <p:sp>
        <p:nvSpPr>
          <p:cNvPr id="6" name="Textfeld 5">
            <a:extLst>
              <a:ext uri="{FF2B5EF4-FFF2-40B4-BE49-F238E27FC236}">
                <a16:creationId xmlns:a16="http://schemas.microsoft.com/office/drawing/2014/main" id="{D9A12B19-18C6-7FAC-574C-1B44B6C22437}"/>
              </a:ext>
            </a:extLst>
          </p:cNvPr>
          <p:cNvSpPr txBox="1"/>
          <p:nvPr/>
        </p:nvSpPr>
        <p:spPr>
          <a:xfrm>
            <a:off x="1145891" y="66633"/>
            <a:ext cx="3337709" cy="369332"/>
          </a:xfrm>
          <a:prstGeom prst="rect">
            <a:avLst/>
          </a:prstGeom>
          <a:noFill/>
        </p:spPr>
        <p:txBody>
          <a:bodyPr wrap="none" rtlCol="0">
            <a:spAutoFit/>
          </a:bodyPr>
          <a:lstStyle/>
          <a:p>
            <a:r>
              <a:rPr lang="de-DE" b="1" dirty="0" smtClean="0"/>
              <a:t>Beschattung durch Baumbestand</a:t>
            </a:r>
            <a:endParaRPr lang="de-DE" b="1" dirty="0"/>
          </a:p>
        </p:txBody>
      </p:sp>
    </p:spTree>
    <p:extLst>
      <p:ext uri="{BB962C8B-B14F-4D97-AF65-F5344CB8AC3E}">
        <p14:creationId xmlns:p14="http://schemas.microsoft.com/office/powerpoint/2010/main" val="256453058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Bildschirmpräsentation (16:9)</PresentationFormat>
  <Paragraphs>163</Paragraphs>
  <Slides>26</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Arial</vt:lpstr>
      <vt:lpstr>Batang</vt:lpstr>
      <vt:lpstr>Calibri</vt:lpstr>
      <vt:lpstr>Cambria Math</vt:lpstr>
      <vt:lpstr>Carlito</vt:lpstr>
      <vt:lpstr>Courier New</vt:lpstr>
      <vt:lpstr>Times New Roman</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GB Umwelt und Gesundheit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dc:creator>
  <cp:lastModifiedBy>Rötzer, Thomas</cp:lastModifiedBy>
  <cp:revision>796</cp:revision>
  <cp:lastPrinted>2023-06-20T15:56:01Z</cp:lastPrinted>
  <dcterms:created xsi:type="dcterms:W3CDTF">2017-04-12T09:16:57Z</dcterms:created>
  <dcterms:modified xsi:type="dcterms:W3CDTF">2023-09-11T11:05:13Z</dcterms:modified>
</cp:coreProperties>
</file>